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5" r:id="rId1"/>
  </p:sldMasterIdLst>
  <p:notesMasterIdLst>
    <p:notesMasterId r:id="rId20"/>
  </p:notesMasterIdLst>
  <p:sldIdLst>
    <p:sldId id="266" r:id="rId2"/>
    <p:sldId id="269" r:id="rId3"/>
    <p:sldId id="288" r:id="rId4"/>
    <p:sldId id="287" r:id="rId5"/>
    <p:sldId id="270" r:id="rId6"/>
    <p:sldId id="277" r:id="rId7"/>
    <p:sldId id="278" r:id="rId8"/>
    <p:sldId id="279" r:id="rId9"/>
    <p:sldId id="280" r:id="rId10"/>
    <p:sldId id="273" r:id="rId11"/>
    <p:sldId id="272" r:id="rId12"/>
    <p:sldId id="286" r:id="rId13"/>
    <p:sldId id="282" r:id="rId14"/>
    <p:sldId id="281" r:id="rId15"/>
    <p:sldId id="285" r:id="rId16"/>
    <p:sldId id="284" r:id="rId17"/>
    <p:sldId id="283" r:id="rId18"/>
    <p:sldId id="276" r:id="rId19"/>
  </p:sldIdLst>
  <p:sldSz cx="7559675" cy="9359900"/>
  <p:notesSz cx="6858000" cy="9144000"/>
  <p:defaultTextStyle>
    <a:defPPr>
      <a:defRPr lang="en-US"/>
    </a:defPPr>
    <a:lvl1pPr marL="0" algn="l" defTabSz="359193" rtl="0" eaLnBrk="1" latinLnBrk="0" hangingPunct="1">
      <a:defRPr sz="1413" kern="1200">
        <a:solidFill>
          <a:schemeClr val="tx1"/>
        </a:solidFill>
        <a:latin typeface="+mn-lt"/>
        <a:ea typeface="+mn-ea"/>
        <a:cs typeface="+mn-cs"/>
      </a:defRPr>
    </a:lvl1pPr>
    <a:lvl2pPr marL="359193" algn="l" defTabSz="359193" rtl="0" eaLnBrk="1" latinLnBrk="0" hangingPunct="1">
      <a:defRPr sz="1413" kern="1200">
        <a:solidFill>
          <a:schemeClr val="tx1"/>
        </a:solidFill>
        <a:latin typeface="+mn-lt"/>
        <a:ea typeface="+mn-ea"/>
        <a:cs typeface="+mn-cs"/>
      </a:defRPr>
    </a:lvl2pPr>
    <a:lvl3pPr marL="718384" algn="l" defTabSz="359193" rtl="0" eaLnBrk="1" latinLnBrk="0" hangingPunct="1">
      <a:defRPr sz="1413" kern="1200">
        <a:solidFill>
          <a:schemeClr val="tx1"/>
        </a:solidFill>
        <a:latin typeface="+mn-lt"/>
        <a:ea typeface="+mn-ea"/>
        <a:cs typeface="+mn-cs"/>
      </a:defRPr>
    </a:lvl3pPr>
    <a:lvl4pPr marL="1077576" algn="l" defTabSz="359193" rtl="0" eaLnBrk="1" latinLnBrk="0" hangingPunct="1">
      <a:defRPr sz="1413" kern="1200">
        <a:solidFill>
          <a:schemeClr val="tx1"/>
        </a:solidFill>
        <a:latin typeface="+mn-lt"/>
        <a:ea typeface="+mn-ea"/>
        <a:cs typeface="+mn-cs"/>
      </a:defRPr>
    </a:lvl4pPr>
    <a:lvl5pPr marL="1436768" algn="l" defTabSz="359193" rtl="0" eaLnBrk="1" latinLnBrk="0" hangingPunct="1">
      <a:defRPr sz="1413" kern="1200">
        <a:solidFill>
          <a:schemeClr val="tx1"/>
        </a:solidFill>
        <a:latin typeface="+mn-lt"/>
        <a:ea typeface="+mn-ea"/>
        <a:cs typeface="+mn-cs"/>
      </a:defRPr>
    </a:lvl5pPr>
    <a:lvl6pPr marL="1795960" algn="l" defTabSz="359193" rtl="0" eaLnBrk="1" latinLnBrk="0" hangingPunct="1">
      <a:defRPr sz="1413" kern="1200">
        <a:solidFill>
          <a:schemeClr val="tx1"/>
        </a:solidFill>
        <a:latin typeface="+mn-lt"/>
        <a:ea typeface="+mn-ea"/>
        <a:cs typeface="+mn-cs"/>
      </a:defRPr>
    </a:lvl6pPr>
    <a:lvl7pPr marL="2155153" algn="l" defTabSz="359193" rtl="0" eaLnBrk="1" latinLnBrk="0" hangingPunct="1">
      <a:defRPr sz="1413" kern="1200">
        <a:solidFill>
          <a:schemeClr val="tx1"/>
        </a:solidFill>
        <a:latin typeface="+mn-lt"/>
        <a:ea typeface="+mn-ea"/>
        <a:cs typeface="+mn-cs"/>
      </a:defRPr>
    </a:lvl7pPr>
    <a:lvl8pPr marL="2514344" algn="l" defTabSz="359193" rtl="0" eaLnBrk="1" latinLnBrk="0" hangingPunct="1">
      <a:defRPr sz="1413" kern="1200">
        <a:solidFill>
          <a:schemeClr val="tx1"/>
        </a:solidFill>
        <a:latin typeface="+mn-lt"/>
        <a:ea typeface="+mn-ea"/>
        <a:cs typeface="+mn-cs"/>
      </a:defRPr>
    </a:lvl8pPr>
    <a:lvl9pPr marL="2873537" algn="l" defTabSz="359193" rtl="0" eaLnBrk="1" latinLnBrk="0" hangingPunct="1">
      <a:defRPr sz="141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4" autoAdjust="0"/>
    <p:restoredTop sz="96404" autoAdjust="0"/>
  </p:normalViewPr>
  <p:slideViewPr>
    <p:cSldViewPr snapToGrid="0">
      <p:cViewPr varScale="1">
        <p:scale>
          <a:sx n="82" d="100"/>
          <a:sy n="82" d="100"/>
        </p:scale>
        <p:origin x="25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A2890-1A01-4A88-8A73-DEBAEABEC746}" type="datetimeFigureOut">
              <a:rPr lang="ru-RU" smtClean="0"/>
              <a:t>14.04.2021</a:t>
            </a:fld>
            <a:endParaRPr lang="ru-RU"/>
          </a:p>
        </p:txBody>
      </p:sp>
      <p:sp>
        <p:nvSpPr>
          <p:cNvPr id="4" name="Образ слайда 3"/>
          <p:cNvSpPr>
            <a:spLocks noGrp="1" noRot="1" noChangeAspect="1"/>
          </p:cNvSpPr>
          <p:nvPr>
            <p:ph type="sldImg" idx="2"/>
          </p:nvPr>
        </p:nvSpPr>
        <p:spPr>
          <a:xfrm>
            <a:off x="2182813" y="1143000"/>
            <a:ext cx="249237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6D824-0842-49F6-B94B-A3A39AB085A6}" type="slidenum">
              <a:rPr lang="ru-RU" smtClean="0"/>
              <a:t>‹#›</a:t>
            </a:fld>
            <a:endParaRPr lang="ru-RU"/>
          </a:p>
        </p:txBody>
      </p:sp>
    </p:spTree>
    <p:extLst>
      <p:ext uri="{BB962C8B-B14F-4D97-AF65-F5344CB8AC3E}">
        <p14:creationId xmlns:p14="http://schemas.microsoft.com/office/powerpoint/2010/main" val="312834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36D824-0842-49F6-B94B-A3A39AB085A6}" type="slidenum">
              <a:rPr lang="ru-RU" smtClean="0"/>
              <a:t>2</a:t>
            </a:fld>
            <a:endParaRPr lang="ru-RU"/>
          </a:p>
        </p:txBody>
      </p:sp>
    </p:spTree>
    <p:extLst>
      <p:ext uri="{BB962C8B-B14F-4D97-AF65-F5344CB8AC3E}">
        <p14:creationId xmlns:p14="http://schemas.microsoft.com/office/powerpoint/2010/main" val="413922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36D824-0842-49F6-B94B-A3A39AB085A6}" type="slidenum">
              <a:rPr lang="ru-RU" smtClean="0"/>
              <a:t>3</a:t>
            </a:fld>
            <a:endParaRPr lang="ru-RU"/>
          </a:p>
        </p:txBody>
      </p:sp>
    </p:spTree>
    <p:extLst>
      <p:ext uri="{BB962C8B-B14F-4D97-AF65-F5344CB8AC3E}">
        <p14:creationId xmlns:p14="http://schemas.microsoft.com/office/powerpoint/2010/main" val="2065309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36D824-0842-49F6-B94B-A3A39AB085A6}" type="slidenum">
              <a:rPr lang="ru-RU" smtClean="0"/>
              <a:t>4</a:t>
            </a:fld>
            <a:endParaRPr lang="ru-RU"/>
          </a:p>
        </p:txBody>
      </p:sp>
    </p:spTree>
    <p:extLst>
      <p:ext uri="{BB962C8B-B14F-4D97-AF65-F5344CB8AC3E}">
        <p14:creationId xmlns:p14="http://schemas.microsoft.com/office/powerpoint/2010/main" val="40747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531818"/>
            <a:ext cx="6425724" cy="3258632"/>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4916115"/>
            <a:ext cx="5669756" cy="225980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18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588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98328"/>
            <a:ext cx="1630055" cy="7932083"/>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98328"/>
            <a:ext cx="4795669" cy="793208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017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97172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2333478"/>
            <a:ext cx="6520220" cy="3893458"/>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6263769"/>
            <a:ext cx="6520220" cy="2047477"/>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548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491640"/>
            <a:ext cx="3212862" cy="593877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491640"/>
            <a:ext cx="3212862" cy="593877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6695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98330"/>
            <a:ext cx="6520220" cy="180914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2294476"/>
            <a:ext cx="3198096" cy="1124487"/>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3418964"/>
            <a:ext cx="3198096" cy="50287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2294476"/>
            <a:ext cx="3213847" cy="1124487"/>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3418964"/>
            <a:ext cx="3213847" cy="50287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318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849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849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623993"/>
            <a:ext cx="2438192" cy="2183977"/>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347654"/>
            <a:ext cx="3827085" cy="6651596"/>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807970"/>
            <a:ext cx="2438192" cy="520211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9722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623993"/>
            <a:ext cx="2438192" cy="2183977"/>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347654"/>
            <a:ext cx="3827085" cy="6651596"/>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smtClean="0"/>
              <a:t>Вставка рисунка</a:t>
            </a:r>
            <a:endParaRPr lang="en-US" dirty="0"/>
          </a:p>
        </p:txBody>
      </p:sp>
      <p:sp>
        <p:nvSpPr>
          <p:cNvPr id="4" name="Text Placeholder 3"/>
          <p:cNvSpPr>
            <a:spLocks noGrp="1"/>
          </p:cNvSpPr>
          <p:nvPr>
            <p:ph type="body" sz="half" idx="2"/>
          </p:nvPr>
        </p:nvSpPr>
        <p:spPr>
          <a:xfrm>
            <a:off x="520712" y="2807970"/>
            <a:ext cx="2438192" cy="520211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017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98330"/>
            <a:ext cx="6520220" cy="180914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491640"/>
            <a:ext cx="6520220" cy="593877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8675243"/>
            <a:ext cx="1700927" cy="498328"/>
          </a:xfrm>
          <a:prstGeom prst="rect">
            <a:avLst/>
          </a:prstGeom>
        </p:spPr>
        <p:txBody>
          <a:bodyPr vert="horz" lIns="91440" tIns="45720" rIns="91440" bIns="45720" rtlCol="0" anchor="ctr"/>
          <a:lstStyle>
            <a:lvl1pPr algn="l">
              <a:defRPr sz="992">
                <a:solidFill>
                  <a:schemeClr val="tx1">
                    <a:tint val="75000"/>
                  </a:schemeClr>
                </a:solidFill>
              </a:defRPr>
            </a:lvl1pPr>
          </a:lstStyle>
          <a:p>
            <a:fld id="{B61BEF0D-F0BB-DE4B-95CE-6DB70DBA9567}" type="datetimeFigureOut">
              <a:rPr lang="en-US" smtClean="0"/>
              <a:pPr/>
              <a:t>4/14/2021</a:t>
            </a:fld>
            <a:endParaRPr lang="en-US" dirty="0"/>
          </a:p>
        </p:txBody>
      </p:sp>
      <p:sp>
        <p:nvSpPr>
          <p:cNvPr id="5" name="Footer Placeholder 4"/>
          <p:cNvSpPr>
            <a:spLocks noGrp="1"/>
          </p:cNvSpPr>
          <p:nvPr>
            <p:ph type="ftr" sz="quarter" idx="3"/>
          </p:nvPr>
        </p:nvSpPr>
        <p:spPr>
          <a:xfrm>
            <a:off x="2504143" y="8675243"/>
            <a:ext cx="2551390" cy="498328"/>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39020" y="8675243"/>
            <a:ext cx="1700927" cy="498328"/>
          </a:xfrm>
          <a:prstGeom prst="rect">
            <a:avLst/>
          </a:prstGeom>
        </p:spPr>
        <p:txBody>
          <a:bodyPr vert="horz" lIns="91440" tIns="45720" rIns="91440" bIns="45720" rtlCol="0" anchor="ctr"/>
          <a:lstStyle>
            <a:lvl1pPr algn="r">
              <a:defRPr sz="992">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240460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www.armeniatourism.ru/"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12" Type="http://schemas.openxmlformats.org/officeDocument/2006/relationships/hyperlink" Target="http://www.armeniatourism.ru/"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8.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armeniatourism.ru/"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armeniatourism.ru/"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hyperlink" Target="http://www.armeniatourism.ru/" TargetMode="External"/><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hyperlink" Target="http://www.ok.ru/armtourmag" TargetMode="External"/><Relationship Id="rId13" Type="http://schemas.openxmlformats.org/officeDocument/2006/relationships/image" Target="../media/image27.png"/><Relationship Id="rId3" Type="http://schemas.openxmlformats.org/officeDocument/2006/relationships/hyperlink" Target="http://www.armeniatourism.ru/" TargetMode="External"/><Relationship Id="rId7" Type="http://schemas.openxmlformats.org/officeDocument/2006/relationships/image" Target="../media/image24.png"/><Relationship Id="rId12" Type="http://schemas.openxmlformats.org/officeDocument/2006/relationships/hyperlink" Target="http://www.vk.com/armtourmag"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www.instagram.com/armtourmag" TargetMode="External"/><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hyperlink" Target="http://www.twitter.com/armtourmag" TargetMode="External"/><Relationship Id="rId4" Type="http://schemas.openxmlformats.org/officeDocument/2006/relationships/hyperlink" Target="http://www.facebook.com/armtourmag" TargetMode="External"/><Relationship Id="rId9" Type="http://schemas.openxmlformats.org/officeDocument/2006/relationships/image" Target="../media/image25.png"/><Relationship Id="rId14" Type="http://schemas.openxmlformats.org/officeDocument/2006/relationships/hyperlink" Target="https://www.youtube.com/channel/UCY7cv0uqUz07R5m8P2Z6r4g"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armeniatourism.ru/" TargetMode="External"/><Relationship Id="rId3" Type="http://schemas.openxmlformats.org/officeDocument/2006/relationships/image" Target="../media/image4.png"/><Relationship Id="rId7" Type="http://schemas.openxmlformats.org/officeDocument/2006/relationships/hyperlink" Target="mailto:bills@odak.r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odak.ru/" TargetMode="External"/><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hyperlink" Target="mailto:info@armeniatourism.r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l.hovhannisyan@armeniatourism.ru"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hyperlink" Target="http://songtv.ru/" TargetMode="External"/><Relationship Id="rId3" Type="http://schemas.microsoft.com/office/2007/relationships/hdphoto" Target="../media/hdphoto2.wdp"/><Relationship Id="rId7" Type="http://schemas.openxmlformats.org/officeDocument/2006/relationships/hyperlink" Target="http://tbilisitravel.ru/"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yerevantravel.ru/" TargetMode="External"/><Relationship Id="rId11" Type="http://schemas.openxmlformats.org/officeDocument/2006/relationships/image" Target="../media/image9.jpg"/><Relationship Id="rId5" Type="http://schemas.openxmlformats.org/officeDocument/2006/relationships/hyperlink" Target="http://www.armeniatourism.ru/" TargetMode="External"/><Relationship Id="rId10" Type="http://schemas.openxmlformats.org/officeDocument/2006/relationships/hyperlink" Target="http://celebrities.ru/" TargetMode="External"/><Relationship Id="rId4" Type="http://schemas.openxmlformats.org/officeDocument/2006/relationships/image" Target="../media/image8.png"/><Relationship Id="rId9" Type="http://schemas.openxmlformats.org/officeDocument/2006/relationships/hyperlink" Target="http://songtv.am/"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motivation.am/"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armeniatourism.ru/" TargetMode="External"/><Relationship Id="rId5" Type="http://schemas.openxmlformats.org/officeDocument/2006/relationships/hyperlink" Target="http://armeniatourism.ru/"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armeniatourism.ru/"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563"/>
            <a:ext cx="7575587" cy="9490463"/>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22" y="446618"/>
            <a:ext cx="6440745" cy="1798204"/>
          </a:xfrm>
          <a:prstGeom prst="rect">
            <a:avLst/>
          </a:prstGeom>
        </p:spPr>
      </p:pic>
      <p:sp>
        <p:nvSpPr>
          <p:cNvPr id="3" name="Прямоугольник 2"/>
          <p:cNvSpPr/>
          <p:nvPr/>
        </p:nvSpPr>
        <p:spPr>
          <a:xfrm>
            <a:off x="1271515" y="446618"/>
            <a:ext cx="6026540" cy="280718"/>
          </a:xfrm>
          <a:prstGeom prst="rect">
            <a:avLst/>
          </a:prstGeom>
        </p:spPr>
        <p:txBody>
          <a:bodyPr wrap="square">
            <a:spAutoFit/>
          </a:bodyPr>
          <a:lstStyle/>
          <a:p>
            <a:r>
              <a:rPr lang="ru-RU" sz="1224" dirty="0">
                <a:latin typeface="Arial" panose="020B0500000000000000" pitchFamily="34" charset="0"/>
              </a:rPr>
              <a:t>Журнал для туристов. Ваш персональный экземпляр. </a:t>
            </a:r>
            <a:r>
              <a:rPr lang="ru-RU" sz="1224" dirty="0">
                <a:latin typeface="Arial" panose="020B0500000000000000" pitchFamily="34" charset="0"/>
                <a:hlinkClick r:id="rId4"/>
              </a:rPr>
              <a:t>www.armenia</a:t>
            </a:r>
            <a:r>
              <a:rPr lang="en-US" sz="1224" dirty="0">
                <a:latin typeface="Arial" panose="020B0500000000000000" pitchFamily="34" charset="0"/>
                <a:hlinkClick r:id="rId4"/>
              </a:rPr>
              <a:t>tourism</a:t>
            </a:r>
            <a:r>
              <a:rPr lang="ru-RU" sz="1224" dirty="0">
                <a:latin typeface="Arial" panose="020B0500000000000000" pitchFamily="34" charset="0"/>
                <a:hlinkClick r:id="rId4"/>
              </a:rPr>
              <a:t>.</a:t>
            </a:r>
            <a:r>
              <a:rPr lang="ru-RU" sz="1224" dirty="0" err="1">
                <a:latin typeface="Arial" panose="020B0500000000000000" pitchFamily="34" charset="0"/>
                <a:hlinkClick r:id="rId4"/>
              </a:rPr>
              <a:t>ru</a:t>
            </a:r>
            <a:endParaRPr lang="ru-RU" sz="1224" dirty="0">
              <a:latin typeface="Arial" panose="020B0500000000000000" pitchFamily="34" charset="0"/>
            </a:endParaRP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93" y="6418410"/>
            <a:ext cx="956675" cy="3013526"/>
          </a:xfrm>
          <a:prstGeom prst="rect">
            <a:avLst/>
          </a:prstGeom>
        </p:spPr>
      </p:pic>
      <p:sp>
        <p:nvSpPr>
          <p:cNvPr id="10" name="Параллелограмм 9">
            <a:extLst>
              <a:ext uri="{FF2B5EF4-FFF2-40B4-BE49-F238E27FC236}">
                <a16:creationId xmlns:a16="http://schemas.microsoft.com/office/drawing/2014/main" id="{EEBDDF1F-3F5F-42B7-9267-4C148550CED9}"/>
              </a:ext>
            </a:extLst>
          </p:cNvPr>
          <p:cNvSpPr/>
          <p:nvPr/>
        </p:nvSpPr>
        <p:spPr>
          <a:xfrm rot="20742925">
            <a:off x="2035526" y="7372720"/>
            <a:ext cx="5109507" cy="592008"/>
          </a:xfrm>
          <a:prstGeom prst="parallelogram">
            <a:avLst/>
          </a:prstGeom>
          <a:solidFill>
            <a:srgbClr val="FFFFF3"/>
          </a:solidFill>
          <a:ln>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1" name="Прямоугольник 10"/>
          <p:cNvSpPr/>
          <p:nvPr/>
        </p:nvSpPr>
        <p:spPr>
          <a:xfrm rot="20742925">
            <a:off x="2342161" y="7432570"/>
            <a:ext cx="4550206" cy="461665"/>
          </a:xfrm>
          <a:prstGeom prst="rect">
            <a:avLst/>
          </a:prstGeom>
        </p:spPr>
        <p:txBody>
          <a:bodyPr wrap="square">
            <a:spAutoFit/>
          </a:bodyPr>
          <a:lstStyle/>
          <a:p>
            <a:pPr algn="ctr"/>
            <a:r>
              <a:rPr lang="ru-RU" sz="2400" b="1" dirty="0" smtClean="0"/>
              <a:t>КОММЕРЧЕСКОЕ ПРЕДЛОЖЕНИЕ</a:t>
            </a:r>
            <a:endParaRPr lang="ru-RU" sz="2400" b="1" dirty="0"/>
          </a:p>
        </p:txBody>
      </p:sp>
    </p:spTree>
    <p:extLst>
      <p:ext uri="{BB962C8B-B14F-4D97-AF65-F5344CB8AC3E}">
        <p14:creationId xmlns:p14="http://schemas.microsoft.com/office/powerpoint/2010/main" val="3757264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 y="-4299"/>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7</a:t>
            </a:r>
            <a:endParaRPr lang="ru-RU" sz="1418" dirty="0">
              <a:solidFill>
                <a:schemeClr val="bg1"/>
              </a:solidFill>
              <a:latin typeface="Arial" panose="020B0500000000000000" pitchFamily="34" charset="0"/>
            </a:endParaRPr>
          </a:p>
        </p:txBody>
      </p:sp>
      <p:sp>
        <p:nvSpPr>
          <p:cNvPr id="17" name="Прямоугольник 16"/>
          <p:cNvSpPr/>
          <p:nvPr/>
        </p:nvSpPr>
        <p:spPr>
          <a:xfrm>
            <a:off x="812383" y="896278"/>
            <a:ext cx="5972518" cy="1246495"/>
          </a:xfrm>
          <a:prstGeom prst="rect">
            <a:avLst/>
          </a:prstGeom>
        </p:spPr>
        <p:txBody>
          <a:bodyPr wrap="square">
            <a:spAutoFit/>
          </a:bodyPr>
          <a:lstStyle/>
          <a:p>
            <a:r>
              <a:rPr lang="ru-RU" sz="1500" dirty="0">
                <a:latin typeface="Arial" panose="020B0500000000000000" pitchFamily="34" charset="0"/>
              </a:rPr>
              <a:t>В конце октября 2018 года в Центральном доме литераторов Москвы были подведены итоги Международного конкурса национальной литературной премии </a:t>
            </a:r>
            <a:r>
              <a:rPr lang="ru-RU" sz="1500" dirty="0" smtClean="0">
                <a:latin typeface="Arial" panose="020B0500000000000000" pitchFamily="34" charset="0"/>
              </a:rPr>
              <a:t>«ЗОЛОТОЕ ПЕРО РУСИ-2018». </a:t>
            </a:r>
            <a:r>
              <a:rPr lang="ru-RU" sz="1500" dirty="0">
                <a:latin typeface="Arial" panose="020B0500000000000000" pitchFamily="34" charset="0"/>
              </a:rPr>
              <a:t>Впервые в истории конкурса высшая награда </a:t>
            </a:r>
            <a:r>
              <a:rPr lang="ru-RU" sz="1500" dirty="0" smtClean="0">
                <a:latin typeface="Arial" panose="020B0500000000000000" pitchFamily="34" charset="0"/>
              </a:rPr>
              <a:t>досталась </a:t>
            </a:r>
            <a:r>
              <a:rPr lang="ru-RU" sz="1500" dirty="0">
                <a:latin typeface="Arial" panose="020B0500000000000000" pitchFamily="34" charset="0"/>
              </a:rPr>
              <a:t>журналу </a:t>
            </a:r>
            <a:r>
              <a:rPr lang="ru-RU" sz="1500" dirty="0" smtClean="0">
                <a:latin typeface="Arial" panose="020B0500000000000000" pitchFamily="34" charset="0"/>
              </a:rPr>
              <a:t>«АРМЕНИЯ ТУРИСТИЧЕСКАЯ»</a:t>
            </a:r>
            <a:endParaRPr lang="ru-RU" sz="1500" dirty="0">
              <a:latin typeface="Arial" panose="020B0500000000000000" pitchFamily="34" charset="0"/>
            </a:endParaRPr>
          </a:p>
        </p:txBody>
      </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7450" y="2755307"/>
            <a:ext cx="3854423" cy="5351225"/>
          </a:xfrm>
          <a:prstGeom prst="rect">
            <a:avLst/>
          </a:prstGeom>
        </p:spPr>
      </p:pic>
      <p:sp>
        <p:nvSpPr>
          <p:cNvPr id="12" name="Прямоугольник 11"/>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4" name="Прямоугольник 13"/>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ru-RU" sz="1418" dirty="0" smtClean="0">
                <a:solidFill>
                  <a:schemeClr val="bg1"/>
                </a:solidFill>
                <a:latin typeface="Arial" panose="020B0500000000000000" pitchFamily="34" charset="0"/>
              </a:rPr>
              <a:t>7</a:t>
            </a:r>
            <a:endParaRPr lang="ru-RU" sz="1418" dirty="0">
              <a:solidFill>
                <a:schemeClr val="bg1"/>
              </a:solidFill>
              <a:latin typeface="Arial" panose="020B0500000000000000" pitchFamily="34" charset="0"/>
            </a:endParaRPr>
          </a:p>
        </p:txBody>
      </p:sp>
      <p:sp>
        <p:nvSpPr>
          <p:cNvPr id="15" name="Прямоугольник 14"/>
          <p:cNvSpPr/>
          <p:nvPr/>
        </p:nvSpPr>
        <p:spPr>
          <a:xfrm>
            <a:off x="647513" y="190943"/>
            <a:ext cx="1228221" cy="338554"/>
          </a:xfrm>
          <a:prstGeom prst="rect">
            <a:avLst/>
          </a:prstGeom>
        </p:spPr>
        <p:txBody>
          <a:bodyPr wrap="none">
            <a:spAutoFit/>
          </a:bodyPr>
          <a:lstStyle/>
          <a:p>
            <a:r>
              <a:rPr lang="ru-RU" sz="1600" b="1" cap="all" dirty="0" smtClean="0">
                <a:solidFill>
                  <a:schemeClr val="bg1"/>
                </a:solidFill>
                <a:latin typeface="Arial" panose="020B0500000000000000" pitchFamily="34" charset="0"/>
              </a:rPr>
              <a:t>НАГРАДЫ</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1952596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pic>
        <p:nvPicPr>
          <p:cNvPr id="12" name="Объект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560" y="810351"/>
            <a:ext cx="2214897" cy="3131865"/>
          </a:xfrm>
          <a:prstGeom prst="rect">
            <a:avLst/>
          </a:prstGeom>
        </p:spPr>
      </p:pic>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040" y="825335"/>
            <a:ext cx="3359862" cy="2325024"/>
          </a:xfrm>
          <a:prstGeom prst="rect">
            <a:avLst/>
          </a:prstGeom>
        </p:spPr>
      </p:pic>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092" y="3643236"/>
            <a:ext cx="3184964" cy="2325024"/>
          </a:xfrm>
          <a:prstGeom prst="rect">
            <a:avLst/>
          </a:prstGeom>
        </p:spPr>
      </p:pic>
      <p:pic>
        <p:nvPicPr>
          <p:cNvPr id="19" name="Рисунок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263" y="5645408"/>
            <a:ext cx="2153964" cy="3017705"/>
          </a:xfrm>
          <a:prstGeom prst="rect">
            <a:avLst/>
          </a:prstGeom>
        </p:spPr>
      </p:pic>
      <p:pic>
        <p:nvPicPr>
          <p:cNvPr id="20" name="Рисунок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263" y="1987847"/>
            <a:ext cx="2153964" cy="3131865"/>
          </a:xfrm>
          <a:prstGeom prst="rect">
            <a:avLst/>
          </a:prstGeom>
        </p:spPr>
      </p:pic>
      <p:pic>
        <p:nvPicPr>
          <p:cNvPr id="21" name="Рисунок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0162" y="4194061"/>
            <a:ext cx="2154809" cy="3018889"/>
          </a:xfrm>
          <a:prstGeom prst="rect">
            <a:avLst/>
          </a:prstGeom>
        </p:spPr>
      </p:pic>
      <p:pic>
        <p:nvPicPr>
          <p:cNvPr id="22" name="Рисунок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7532" y="5645408"/>
            <a:ext cx="2167099" cy="3018889"/>
          </a:xfrm>
          <a:prstGeom prst="rect">
            <a:avLst/>
          </a:prstGeom>
        </p:spPr>
      </p:pic>
      <p:sp>
        <p:nvSpPr>
          <p:cNvPr id="16" name="Прямоугольник 15"/>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12"/>
              </a:rPr>
              <a:t>www.armenia</a:t>
            </a:r>
            <a:r>
              <a:rPr lang="en-US" sz="1063" dirty="0">
                <a:solidFill>
                  <a:srgbClr val="00B0F0"/>
                </a:solidFill>
                <a:hlinkClick r:id="rId12"/>
              </a:rPr>
              <a:t>tourism</a:t>
            </a:r>
            <a:r>
              <a:rPr lang="ru-RU" sz="1063" dirty="0">
                <a:solidFill>
                  <a:srgbClr val="00B0F0"/>
                </a:solidFill>
                <a:hlinkClick r:id="rId12"/>
              </a:rPr>
              <a:t>.</a:t>
            </a:r>
            <a:r>
              <a:rPr lang="ru-RU" sz="1063" dirty="0" err="1">
                <a:solidFill>
                  <a:srgbClr val="00B0F0"/>
                </a:solidFill>
                <a:hlinkClick r:id="rId12"/>
              </a:rPr>
              <a:t>ru</a:t>
            </a:r>
            <a:r>
              <a:rPr lang="en-US" sz="1063" dirty="0">
                <a:solidFill>
                  <a:srgbClr val="00B0F0"/>
                </a:solidFill>
              </a:rPr>
              <a:t> </a:t>
            </a:r>
            <a:r>
              <a:rPr lang="ru-RU" sz="1063" dirty="0">
                <a:solidFill>
                  <a:srgbClr val="00B0F0"/>
                </a:solidFill>
              </a:rPr>
              <a:t> </a:t>
            </a:r>
            <a:endParaRPr lang="ru-RU" sz="1063" dirty="0"/>
          </a:p>
        </p:txBody>
      </p:sp>
      <p:sp>
        <p:nvSpPr>
          <p:cNvPr id="23" name="Прямоугольник 22"/>
          <p:cNvSpPr/>
          <p:nvPr/>
        </p:nvSpPr>
        <p:spPr>
          <a:xfrm>
            <a:off x="6492047" y="8813967"/>
            <a:ext cx="562922" cy="310534"/>
          </a:xfrm>
          <a:prstGeom prst="rect">
            <a:avLst/>
          </a:prstGeom>
        </p:spPr>
        <p:txBody>
          <a:bodyPr wrap="square">
            <a:spAutoFit/>
          </a:bodyPr>
          <a:lstStyle/>
          <a:p>
            <a:pPr algn="ctr"/>
            <a:r>
              <a:rPr lang="ru-RU" sz="1418" dirty="0" smtClean="0">
                <a:latin typeface="Arial" panose="020B0500000000000000" pitchFamily="34" charset="0"/>
              </a:rPr>
              <a:t>8</a:t>
            </a:r>
            <a:endParaRPr lang="ru-RU" sz="1418" dirty="0">
              <a:latin typeface="Arial" panose="020B0500000000000000" pitchFamily="34" charset="0"/>
            </a:endParaRPr>
          </a:p>
        </p:txBody>
      </p:sp>
      <p:sp>
        <p:nvSpPr>
          <p:cNvPr id="24" name="Прямоугольник 23"/>
          <p:cNvSpPr/>
          <p:nvPr/>
        </p:nvSpPr>
        <p:spPr>
          <a:xfrm>
            <a:off x="4399747" y="193033"/>
            <a:ext cx="2853667" cy="338554"/>
          </a:xfrm>
          <a:prstGeom prst="rect">
            <a:avLst/>
          </a:prstGeom>
        </p:spPr>
        <p:txBody>
          <a:bodyPr wrap="square">
            <a:spAutoFit/>
          </a:bodyPr>
          <a:lstStyle/>
          <a:p>
            <a:r>
              <a:rPr lang="ru-RU" sz="1600" b="1" cap="all" dirty="0" smtClean="0">
                <a:solidFill>
                  <a:schemeClr val="bg1"/>
                </a:solidFill>
                <a:latin typeface="Arial" panose="020B0500000000000000" pitchFamily="34" charset="0"/>
              </a:rPr>
              <a:t>НАГРАДЫ</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1415726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 y="-4299"/>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9</a:t>
            </a:r>
            <a:endParaRPr lang="ru-RU" sz="1418" dirty="0">
              <a:solidFill>
                <a:schemeClr val="bg1"/>
              </a:solidFill>
              <a:latin typeface="Arial" panose="020B0500000000000000" pitchFamily="34" charset="0"/>
            </a:endParaRPr>
          </a:p>
        </p:txBody>
      </p:sp>
      <p:sp>
        <p:nvSpPr>
          <p:cNvPr id="9" name="Прямоугольник 8"/>
          <p:cNvSpPr/>
          <p:nvPr/>
        </p:nvSpPr>
        <p:spPr>
          <a:xfrm>
            <a:off x="812382" y="932368"/>
            <a:ext cx="5957476" cy="7063472"/>
          </a:xfrm>
          <a:prstGeom prst="rect">
            <a:avLst/>
          </a:prstGeom>
        </p:spPr>
        <p:txBody>
          <a:bodyPr wrap="square">
            <a:spAutoFit/>
          </a:bodyPr>
          <a:lstStyle/>
          <a:p>
            <a:pPr algn="ctr"/>
            <a:r>
              <a:rPr lang="ru-RU" sz="1800" b="1" dirty="0">
                <a:latin typeface="Arial" panose="020B0500000000000000" pitchFamily="34" charset="0"/>
              </a:rPr>
              <a:t>ЖУРНАЛ «АРМЕНИЯ ТУРИСТИЧЕСКАЯ» </a:t>
            </a:r>
          </a:p>
          <a:p>
            <a:pPr algn="ctr"/>
            <a:r>
              <a:rPr lang="ru-RU" sz="1800" b="1" dirty="0">
                <a:latin typeface="Arial" panose="020B0500000000000000" pitchFamily="34" charset="0"/>
              </a:rPr>
              <a:t>- портрет читателя </a:t>
            </a:r>
            <a:r>
              <a:rPr lang="ru-RU" sz="1500" b="1" dirty="0">
                <a:latin typeface="Arial" panose="020B0500000000000000" pitchFamily="34" charset="0"/>
              </a:rPr>
              <a:t/>
            </a:r>
            <a:br>
              <a:rPr lang="ru-RU" sz="1500" b="1" dirty="0">
                <a:latin typeface="Arial" panose="020B0500000000000000" pitchFamily="34" charset="0"/>
              </a:rPr>
            </a:br>
            <a:endParaRPr lang="ru-RU" sz="1500" b="1" dirty="0">
              <a:latin typeface="Arial" panose="020B0500000000000000" pitchFamily="34" charset="0"/>
            </a:endParaRPr>
          </a:p>
          <a:p>
            <a:pPr marL="314982" indent="-314982">
              <a:buFont typeface="Arial" panose="020B0500000000000000" pitchFamily="34" charset="0"/>
              <a:buChar char="•"/>
            </a:pPr>
            <a:r>
              <a:rPr lang="ru-RU" sz="1500" dirty="0">
                <a:latin typeface="Arial" panose="020B0500000000000000" pitchFamily="34" charset="0"/>
              </a:rPr>
              <a:t>русскоговорящие жители в</a:t>
            </a:r>
            <a:r>
              <a:rPr lang="en-US" sz="1500" dirty="0">
                <a:latin typeface="Arial" panose="020B0500000000000000" pitchFamily="34" charset="0"/>
              </a:rPr>
              <a:t> </a:t>
            </a:r>
            <a:r>
              <a:rPr lang="ru-RU" sz="1500" dirty="0">
                <a:latin typeface="Arial" panose="020B0500000000000000" pitchFamily="34" charset="0"/>
              </a:rPr>
              <a:t>возрасте от 25 до 55 лет;</a:t>
            </a:r>
          </a:p>
          <a:p>
            <a:pPr marL="314982" indent="-314982">
              <a:buFont typeface="Arial" panose="020B0500000000000000" pitchFamily="34" charset="0"/>
              <a:buChar char="•"/>
            </a:pPr>
            <a:r>
              <a:rPr lang="ru-RU" sz="1500" dirty="0">
                <a:latin typeface="Arial" panose="020B0500000000000000" pitchFamily="34" charset="0"/>
              </a:rPr>
              <a:t>хорошо образованные, ценящие успех </a:t>
            </a:r>
            <a:r>
              <a:rPr lang="ru-RU" sz="1500" dirty="0" smtClean="0">
                <a:latin typeface="Arial" panose="020B0500000000000000" pitchFamily="34" charset="0"/>
              </a:rPr>
              <a:t>и компетентность</a:t>
            </a:r>
            <a:r>
              <a:rPr lang="ru-RU" sz="1500" dirty="0">
                <a:latin typeface="Arial" panose="020B0500000000000000" pitchFamily="34" charset="0"/>
              </a:rPr>
              <a:t>;</a:t>
            </a:r>
          </a:p>
          <a:p>
            <a:pPr marL="314982" indent="-314982">
              <a:buFont typeface="Arial" panose="020B0500000000000000" pitchFamily="34" charset="0"/>
              <a:buChar char="•"/>
            </a:pPr>
            <a:r>
              <a:rPr lang="ru-RU" sz="1500" dirty="0">
                <a:latin typeface="Arial" panose="020B0500000000000000" pitchFamily="34" charset="0"/>
              </a:rPr>
              <a:t>финансово благополучные</a:t>
            </a:r>
          </a:p>
          <a:p>
            <a:pPr marL="314982" indent="-314982">
              <a:buFont typeface="Arial" panose="020B0500000000000000" pitchFamily="34" charset="0"/>
              <a:buChar char="•"/>
            </a:pPr>
            <a:r>
              <a:rPr lang="ru-RU" sz="1500" dirty="0">
                <a:latin typeface="Arial" panose="020B0500000000000000" pitchFamily="34" charset="0"/>
              </a:rPr>
              <a:t>многого добились в </a:t>
            </a:r>
            <a:r>
              <a:rPr lang="ru-RU" sz="1500" dirty="0" smtClean="0">
                <a:latin typeface="Arial" panose="020B0500000000000000" pitchFamily="34" charset="0"/>
              </a:rPr>
              <a:t>профессиональной среде </a:t>
            </a:r>
            <a:r>
              <a:rPr lang="ru-RU" sz="1500" dirty="0">
                <a:latin typeface="Arial" panose="020B0500000000000000" pitchFamily="34" charset="0"/>
              </a:rPr>
              <a:t>и обществе;</a:t>
            </a:r>
          </a:p>
          <a:p>
            <a:pPr marL="314982" indent="-314982">
              <a:buFont typeface="Arial" panose="020B0500000000000000" pitchFamily="34" charset="0"/>
              <a:buChar char="•"/>
            </a:pPr>
            <a:r>
              <a:rPr lang="ru-RU" sz="1500" dirty="0">
                <a:latin typeface="Arial" panose="020B0500000000000000" pitchFamily="34" charset="0"/>
              </a:rPr>
              <a:t>придают большое значение качеству жизни, но стремятся к ответственному потреблению;</a:t>
            </a:r>
          </a:p>
          <a:p>
            <a:pPr marL="314982" indent="-314982">
              <a:buFont typeface="Arial" panose="020B0500000000000000" pitchFamily="34" charset="0"/>
              <a:buChar char="•"/>
            </a:pPr>
            <a:r>
              <a:rPr lang="ru-RU" sz="1500" dirty="0">
                <a:latin typeface="Arial" panose="020B0500000000000000" pitchFamily="34" charset="0"/>
              </a:rPr>
              <a:t>имеют потребность сделать мир лучше, но не хотят агрессивно навязывать свой образ жизни;</a:t>
            </a:r>
          </a:p>
          <a:p>
            <a:pPr marL="314982" indent="-314982">
              <a:buFont typeface="Arial" panose="020B0500000000000000" pitchFamily="34" charset="0"/>
              <a:buChar char="•"/>
            </a:pPr>
            <a:r>
              <a:rPr lang="ru-RU" sz="1500" dirty="0">
                <a:latin typeface="Arial" panose="020B0500000000000000" pitchFamily="34" charset="0"/>
              </a:rPr>
              <a:t>путешествия</a:t>
            </a:r>
            <a:r>
              <a:rPr lang="en-US" sz="1500" dirty="0">
                <a:latin typeface="Arial" panose="020B0500000000000000" pitchFamily="34" charset="0"/>
              </a:rPr>
              <a:t>, </a:t>
            </a:r>
            <a:r>
              <a:rPr lang="ru-RU" sz="1500" dirty="0">
                <a:latin typeface="Arial" panose="020B0500000000000000" pitchFamily="34" charset="0"/>
              </a:rPr>
              <a:t>музыка, спорт, искусство;</a:t>
            </a:r>
          </a:p>
          <a:p>
            <a:pPr marL="314982" indent="-314982">
              <a:buFont typeface="Arial" panose="020B0500000000000000" pitchFamily="34" charset="0"/>
              <a:buChar char="•"/>
            </a:pPr>
            <a:r>
              <a:rPr lang="ru-RU" sz="1500" dirty="0">
                <a:latin typeface="Arial" panose="020B0500000000000000" pitchFamily="34" charset="0"/>
              </a:rPr>
              <a:t>толерантны к различным обоснованным точкам зрения;</a:t>
            </a:r>
          </a:p>
          <a:p>
            <a:pPr marL="314982" indent="-314982">
              <a:buFont typeface="Arial" panose="020B0500000000000000" pitchFamily="34" charset="0"/>
              <a:buChar char="•"/>
            </a:pPr>
            <a:r>
              <a:rPr lang="ru-RU" sz="1500" dirty="0">
                <a:latin typeface="Arial" panose="020B0500000000000000" pitchFamily="34" charset="0"/>
              </a:rPr>
              <a:t>географически независимы. </a:t>
            </a:r>
          </a:p>
          <a:p>
            <a:endParaRPr lang="ru-RU" sz="1500" dirty="0">
              <a:latin typeface="Arial" panose="020B0500000000000000" pitchFamily="34" charset="0"/>
            </a:endParaRPr>
          </a:p>
          <a:p>
            <a:pPr algn="ctr"/>
            <a:endParaRPr lang="ru-RU" sz="1500" b="1" dirty="0">
              <a:latin typeface="Arial" panose="020B0500000000000000" pitchFamily="34" charset="0"/>
            </a:endParaRPr>
          </a:p>
          <a:p>
            <a:pPr algn="ctr"/>
            <a:endParaRPr lang="ru-RU" sz="1500" b="1" dirty="0">
              <a:latin typeface="Arial" panose="020B0500000000000000" pitchFamily="34" charset="0"/>
            </a:endParaRPr>
          </a:p>
          <a:p>
            <a:pPr algn="ctr"/>
            <a:r>
              <a:rPr lang="ru-RU" sz="1500" b="1" dirty="0">
                <a:latin typeface="Arial" panose="020B0500000000000000" pitchFamily="34" charset="0"/>
              </a:rPr>
              <a:t>ВОЗРАСТ:</a:t>
            </a:r>
          </a:p>
          <a:p>
            <a:pPr algn="ctr"/>
            <a:r>
              <a:rPr lang="ru-RU" sz="1500" b="1" dirty="0">
                <a:latin typeface="Arial" panose="020B0500000000000000" pitchFamily="34" charset="0"/>
              </a:rPr>
              <a:t/>
            </a:r>
            <a:br>
              <a:rPr lang="ru-RU" sz="1500" b="1" dirty="0">
                <a:latin typeface="Arial" panose="020B0500000000000000" pitchFamily="34" charset="0"/>
              </a:rPr>
            </a:br>
            <a:r>
              <a:rPr lang="ru-RU" sz="1800" dirty="0">
                <a:latin typeface="Arial" panose="020B0500000000000000" pitchFamily="34" charset="0"/>
              </a:rPr>
              <a:t>До 25 лет:  10%</a:t>
            </a:r>
            <a:r>
              <a:rPr lang="ru-RU" sz="1500" dirty="0">
                <a:latin typeface="Arial" panose="020B0500000000000000" pitchFamily="34" charset="0"/>
              </a:rPr>
              <a:t/>
            </a:r>
            <a:br>
              <a:rPr lang="ru-RU" sz="1500" dirty="0">
                <a:latin typeface="Arial" panose="020B0500000000000000" pitchFamily="34" charset="0"/>
              </a:rPr>
            </a:br>
            <a:r>
              <a:rPr lang="ru-RU" sz="2400" dirty="0">
                <a:latin typeface="Arial" panose="020B0500000000000000" pitchFamily="34" charset="0"/>
              </a:rPr>
              <a:t>От 25 - 30 лет: 25 %</a:t>
            </a:r>
            <a:r>
              <a:rPr lang="ru-RU" sz="1500" dirty="0">
                <a:latin typeface="Arial" panose="020B0500000000000000" pitchFamily="34" charset="0"/>
              </a:rPr>
              <a:t/>
            </a:r>
            <a:br>
              <a:rPr lang="ru-RU" sz="1500" dirty="0">
                <a:latin typeface="Arial" panose="020B0500000000000000" pitchFamily="34" charset="0"/>
              </a:rPr>
            </a:br>
            <a:r>
              <a:rPr lang="ru-RU" sz="2800" dirty="0">
                <a:latin typeface="Arial" panose="020B0500000000000000" pitchFamily="34" charset="0"/>
              </a:rPr>
              <a:t>От 30 - 40 лет: 40%</a:t>
            </a:r>
            <a:r>
              <a:rPr lang="ru-RU" sz="1500" dirty="0">
                <a:latin typeface="Arial" panose="020B0500000000000000" pitchFamily="34" charset="0"/>
              </a:rPr>
              <a:t/>
            </a:r>
            <a:br>
              <a:rPr lang="ru-RU" sz="1500" dirty="0">
                <a:latin typeface="Arial" panose="020B0500000000000000" pitchFamily="34" charset="0"/>
              </a:rPr>
            </a:br>
            <a:r>
              <a:rPr lang="ru-RU" sz="2000" dirty="0">
                <a:latin typeface="Arial" panose="020B0500000000000000" pitchFamily="34" charset="0"/>
              </a:rPr>
              <a:t>От 40 - 50 лет: 18%</a:t>
            </a:r>
            <a:r>
              <a:rPr lang="ru-RU" sz="1500" dirty="0">
                <a:latin typeface="Arial" panose="020B0500000000000000" pitchFamily="34" charset="0"/>
              </a:rPr>
              <a:t/>
            </a:r>
            <a:br>
              <a:rPr lang="ru-RU" sz="1500" dirty="0">
                <a:latin typeface="Arial" panose="020B0500000000000000" pitchFamily="34" charset="0"/>
              </a:rPr>
            </a:br>
            <a:r>
              <a:rPr lang="ru-RU" sz="1600" dirty="0">
                <a:latin typeface="Arial" panose="020B0500000000000000" pitchFamily="34" charset="0"/>
              </a:rPr>
              <a:t>Более 50 лет:   7%: </a:t>
            </a:r>
            <a:r>
              <a:rPr lang="ru-RU" sz="1500" dirty="0"/>
              <a:t/>
            </a:r>
            <a:br>
              <a:rPr lang="ru-RU" sz="1500" dirty="0"/>
            </a:br>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ПОЛ</a:t>
            </a:r>
            <a:r>
              <a:rPr lang="en-US" sz="1500" dirty="0">
                <a:latin typeface="Arial" panose="020B0500000000000000" pitchFamily="34" charset="0"/>
              </a:rPr>
              <a:t>:</a:t>
            </a:r>
          </a:p>
          <a:p>
            <a:pPr algn="ctr"/>
            <a:endParaRPr lang="en-US" sz="1500" b="1" dirty="0">
              <a:latin typeface="Arial" panose="020B0500000000000000" pitchFamily="34" charset="0"/>
            </a:endParaRPr>
          </a:p>
          <a:p>
            <a:pPr algn="ctr"/>
            <a:endParaRPr lang="ru-RU" sz="1500" b="1" dirty="0">
              <a:latin typeface="Arial" panose="020B0500000000000000" pitchFamily="34" charset="0"/>
            </a:endParaRPr>
          </a:p>
        </p:txBody>
      </p:sp>
      <p:grpSp>
        <p:nvGrpSpPr>
          <p:cNvPr id="12" name="Group 2"/>
          <p:cNvGrpSpPr>
            <a:grpSpLocks/>
          </p:cNvGrpSpPr>
          <p:nvPr/>
        </p:nvGrpSpPr>
        <p:grpSpPr bwMode="auto">
          <a:xfrm>
            <a:off x="3076277" y="7720288"/>
            <a:ext cx="1429691" cy="316725"/>
            <a:chOff x="5898" y="-1196"/>
            <a:chExt cx="2043" cy="452"/>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 y="-1143"/>
              <a:ext cx="20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4"/>
            <p:cNvSpPr>
              <a:spLocks/>
            </p:cNvSpPr>
            <p:nvPr/>
          </p:nvSpPr>
          <p:spPr bwMode="auto">
            <a:xfrm>
              <a:off x="5898" y="-1196"/>
              <a:ext cx="2043" cy="99"/>
            </a:xfrm>
            <a:custGeom>
              <a:avLst/>
              <a:gdLst>
                <a:gd name="T0" fmla="+- 0 7940 5899"/>
                <a:gd name="T1" fmla="*/ T0 w 2043"/>
                <a:gd name="T2" fmla="+- 0 -1471 -1471"/>
                <a:gd name="T3" fmla="*/ -1471 h 99"/>
                <a:gd name="T4" fmla="+- 0 5899 5899"/>
                <a:gd name="T5" fmla="*/ T4 w 2043"/>
                <a:gd name="T6" fmla="+- 0 -1416 -1471"/>
                <a:gd name="T7" fmla="*/ -1416 h 99"/>
                <a:gd name="T8" fmla="+- 0 5900 5899"/>
                <a:gd name="T9" fmla="*/ T8 w 2043"/>
                <a:gd name="T10" fmla="+- 0 -1372 -1471"/>
                <a:gd name="T11" fmla="*/ -1372 h 99"/>
                <a:gd name="T12" fmla="+- 0 7941 5899"/>
                <a:gd name="T13" fmla="*/ T12 w 2043"/>
                <a:gd name="T14" fmla="+- 0 -1427 -1471"/>
                <a:gd name="T15" fmla="*/ -1427 h 99"/>
                <a:gd name="T16" fmla="+- 0 7940 5899"/>
                <a:gd name="T17" fmla="*/ T16 w 2043"/>
                <a:gd name="T18" fmla="+- 0 -1471 -1471"/>
                <a:gd name="T19" fmla="*/ -1471 h 99"/>
              </a:gdLst>
              <a:ahLst/>
              <a:cxnLst>
                <a:cxn ang="0">
                  <a:pos x="T1" y="T3"/>
                </a:cxn>
                <a:cxn ang="0">
                  <a:pos x="T5" y="T7"/>
                </a:cxn>
                <a:cxn ang="0">
                  <a:pos x="T9" y="T11"/>
                </a:cxn>
                <a:cxn ang="0">
                  <a:pos x="T13" y="T15"/>
                </a:cxn>
                <a:cxn ang="0">
                  <a:pos x="T17" y="T19"/>
                </a:cxn>
              </a:cxnLst>
              <a:rect l="0" t="0" r="r" b="b"/>
              <a:pathLst>
                <a:path w="2043" h="99">
                  <a:moveTo>
                    <a:pt x="2041" y="0"/>
                  </a:moveTo>
                  <a:lnTo>
                    <a:pt x="0" y="55"/>
                  </a:lnTo>
                  <a:lnTo>
                    <a:pt x="1" y="99"/>
                  </a:lnTo>
                  <a:lnTo>
                    <a:pt x="2042" y="44"/>
                  </a:lnTo>
                  <a:lnTo>
                    <a:pt x="2041" y="0"/>
                  </a:lnTo>
                  <a:close/>
                </a:path>
              </a:pathLst>
            </a:custGeom>
            <a:ln/>
          </p:spPr>
          <p:style>
            <a:lnRef idx="2">
              <a:schemeClr val="accent2"/>
            </a:lnRef>
            <a:fillRef idx="1">
              <a:schemeClr val="lt1"/>
            </a:fillRef>
            <a:effectRef idx="0">
              <a:schemeClr val="accent2"/>
            </a:effectRef>
            <a:fontRef idx="minor">
              <a:schemeClr val="dk1"/>
            </a:fontRef>
          </p:style>
          <p:txBody>
            <a:bodyPr vert="horz" wrap="square" lIns="100796" tIns="50398" rIns="100796" bIns="50398" numCol="1" anchor="t" anchorCtr="0" compatLnSpc="1">
              <a:prstTxWarp prst="textNoShape">
                <a:avLst/>
              </a:prstTxWarp>
            </a:bodyPr>
            <a:lstStyle/>
            <a:p>
              <a:endParaRPr lang="ru-RU" sz="1558"/>
            </a:p>
          </p:txBody>
        </p:sp>
        <p:sp>
          <p:nvSpPr>
            <p:cNvPr id="16" name="Text Box 5"/>
            <p:cNvSpPr txBox="1">
              <a:spLocks noChangeArrowheads="1"/>
            </p:cNvSpPr>
            <p:nvPr/>
          </p:nvSpPr>
          <p:spPr bwMode="auto">
            <a:xfrm>
              <a:off x="5958" y="-1027"/>
              <a:ext cx="23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1007943" eaLnBrk="0" fontAlgn="base" hangingPunct="0">
                <a:lnSpc>
                  <a:spcPct val="110000"/>
                </a:lnSpc>
                <a:spcBef>
                  <a:spcPct val="0"/>
                </a:spcBef>
                <a:spcAft>
                  <a:spcPts val="882"/>
                </a:spcAft>
              </a:pPr>
              <a:r>
                <a:rPr lang="ru-RU" altLang="ru-RU" sz="1323" dirty="0">
                  <a:latin typeface="Calibri" panose="020F0502020204030204" pitchFamily="34" charset="0"/>
                </a:rPr>
                <a:t>М</a:t>
              </a:r>
              <a:endParaRPr lang="ru-RU" altLang="ru-RU" sz="1984" dirty="0">
                <a:latin typeface="Arial" panose="020B0500000000000000" pitchFamily="34" charset="0"/>
              </a:endParaRPr>
            </a:p>
          </p:txBody>
        </p:sp>
        <p:sp>
          <p:nvSpPr>
            <p:cNvPr id="19" name="Text Box 6"/>
            <p:cNvSpPr txBox="1">
              <a:spLocks noChangeArrowheads="1"/>
            </p:cNvSpPr>
            <p:nvPr/>
          </p:nvSpPr>
          <p:spPr bwMode="auto">
            <a:xfrm>
              <a:off x="7648" y="-1027"/>
              <a:ext cx="223"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1007943" eaLnBrk="0" fontAlgn="base" hangingPunct="0">
                <a:lnSpc>
                  <a:spcPct val="110000"/>
                </a:lnSpc>
                <a:spcBef>
                  <a:spcPct val="0"/>
                </a:spcBef>
                <a:spcAft>
                  <a:spcPts val="882"/>
                </a:spcAft>
              </a:pPr>
              <a:r>
                <a:rPr lang="ru-RU" altLang="ru-RU" sz="1323" dirty="0">
                  <a:latin typeface="Calibri" panose="020F0502020204030204" pitchFamily="34" charset="0"/>
                </a:rPr>
                <a:t>Ж</a:t>
              </a:r>
              <a:endParaRPr lang="ru-RU" altLang="ru-RU" sz="1984" dirty="0">
                <a:latin typeface="Arial" panose="020B0500000000000000" pitchFamily="34" charset="0"/>
              </a:endParaRPr>
            </a:p>
          </p:txBody>
        </p:sp>
      </p:grpSp>
      <p:sp>
        <p:nvSpPr>
          <p:cNvPr id="20" name="Прямоугольник 19"/>
          <p:cNvSpPr/>
          <p:nvPr/>
        </p:nvSpPr>
        <p:spPr>
          <a:xfrm>
            <a:off x="4128960" y="7412578"/>
            <a:ext cx="434734" cy="363818"/>
          </a:xfrm>
          <a:prstGeom prst="rect">
            <a:avLst/>
          </a:prstGeom>
        </p:spPr>
        <p:txBody>
          <a:bodyPr wrap="none">
            <a:spAutoFit/>
          </a:bodyPr>
          <a:lstStyle/>
          <a:p>
            <a:r>
              <a:rPr lang="ru-RU" sz="1764" b="1" dirty="0">
                <a:latin typeface="Arial" panose="020B0500000000000000" pitchFamily="34" charset="0"/>
              </a:rPr>
              <a:t>49</a:t>
            </a:r>
          </a:p>
        </p:txBody>
      </p:sp>
      <p:sp>
        <p:nvSpPr>
          <p:cNvPr id="21" name="Прямоугольник 20"/>
          <p:cNvSpPr/>
          <p:nvPr/>
        </p:nvSpPr>
        <p:spPr>
          <a:xfrm>
            <a:off x="2998809" y="7436275"/>
            <a:ext cx="434734" cy="363818"/>
          </a:xfrm>
          <a:prstGeom prst="rect">
            <a:avLst/>
          </a:prstGeom>
        </p:spPr>
        <p:txBody>
          <a:bodyPr wrap="none">
            <a:spAutoFit/>
          </a:bodyPr>
          <a:lstStyle/>
          <a:p>
            <a:r>
              <a:rPr lang="en-US" sz="1764" b="1" dirty="0">
                <a:latin typeface="Arial" panose="020B0500000000000000" pitchFamily="34" charset="0"/>
              </a:rPr>
              <a:t>51</a:t>
            </a:r>
            <a:endParaRPr lang="ru-RU" sz="1764" b="1" dirty="0">
              <a:latin typeface="Arial" panose="020B0500000000000000" pitchFamily="34" charset="0"/>
            </a:endParaRPr>
          </a:p>
        </p:txBody>
      </p:sp>
      <p:sp>
        <p:nvSpPr>
          <p:cNvPr id="22" name="Прямоугольник 21"/>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23" name="Прямоугольник 22"/>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ru-RU" sz="1418" dirty="0" smtClean="0">
                <a:solidFill>
                  <a:schemeClr val="bg1"/>
                </a:solidFill>
                <a:latin typeface="Arial" panose="020B0500000000000000" pitchFamily="34" charset="0"/>
              </a:rPr>
              <a:t>9</a:t>
            </a:r>
            <a:endParaRPr lang="ru-RU" sz="1418" dirty="0">
              <a:solidFill>
                <a:schemeClr val="bg1"/>
              </a:solidFill>
              <a:latin typeface="Arial" panose="020B0500000000000000" pitchFamily="34" charset="0"/>
            </a:endParaRPr>
          </a:p>
        </p:txBody>
      </p:sp>
      <p:sp>
        <p:nvSpPr>
          <p:cNvPr id="24" name="Прямоугольник 23"/>
          <p:cNvSpPr/>
          <p:nvPr/>
        </p:nvSpPr>
        <p:spPr>
          <a:xfrm>
            <a:off x="575321" y="190943"/>
            <a:ext cx="1303562" cy="338554"/>
          </a:xfrm>
          <a:prstGeom prst="rect">
            <a:avLst/>
          </a:prstGeom>
        </p:spPr>
        <p:txBody>
          <a:bodyPr wrap="none">
            <a:spAutoFit/>
          </a:bodyPr>
          <a:lstStyle/>
          <a:p>
            <a:r>
              <a:rPr lang="ru-RU" sz="1600" b="1" cap="all" dirty="0" smtClean="0">
                <a:solidFill>
                  <a:schemeClr val="bg1"/>
                </a:solidFill>
                <a:latin typeface="Arial" panose="020B0500000000000000" pitchFamily="34" charset="0"/>
              </a:rPr>
              <a:t>ЧИТАТЕЛЬ</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2653503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sp>
        <p:nvSpPr>
          <p:cNvPr id="29" name="Прямоугольник 28"/>
          <p:cNvSpPr/>
          <p:nvPr/>
        </p:nvSpPr>
        <p:spPr>
          <a:xfrm>
            <a:off x="769231" y="3027685"/>
            <a:ext cx="5875325" cy="3179012"/>
          </a:xfrm>
          <a:prstGeom prst="rect">
            <a:avLst/>
          </a:prstGeom>
        </p:spPr>
        <p:txBody>
          <a:bodyPr wrap="square">
            <a:spAutoFit/>
          </a:bodyPr>
          <a:lstStyle/>
          <a:p>
            <a:r>
              <a:rPr lang="ru-RU" sz="1500" dirty="0">
                <a:latin typeface="Arial" panose="020B0500000000000000" pitchFamily="34" charset="0"/>
              </a:rPr>
              <a:t>Города Армении, в которых можно купить журнал «АРМЕНИЯ ТУРИСТИЧЕСКАЯ» </a:t>
            </a:r>
          </a:p>
          <a:p>
            <a:endParaRPr lang="ru-RU" sz="1500" dirty="0">
              <a:latin typeface="Arial" panose="020B0500000000000000" pitchFamily="34" charset="0"/>
            </a:endParaRPr>
          </a:p>
          <a:p>
            <a:r>
              <a:rPr lang="ru-RU" sz="1500" dirty="0">
                <a:latin typeface="Arial" panose="020B0500000000000000" pitchFamily="34" charset="0"/>
              </a:rPr>
              <a:t>В Ереване</a:t>
            </a:r>
            <a:br>
              <a:rPr lang="ru-RU" sz="1500" dirty="0">
                <a:latin typeface="Arial" panose="020B0500000000000000" pitchFamily="34" charset="0"/>
              </a:rPr>
            </a:br>
            <a:r>
              <a:rPr lang="ru-RU" sz="1500" b="1" dirty="0">
                <a:latin typeface="Arial" panose="020B0500000000000000" pitchFamily="34" charset="0"/>
              </a:rPr>
              <a:t>СУПЕРМАРКЕТЫ И ГИПЕРМАРКЕТЫ</a:t>
            </a:r>
            <a:br>
              <a:rPr lang="ru-RU" sz="1500" b="1" dirty="0">
                <a:latin typeface="Arial" panose="020B0500000000000000" pitchFamily="34" charset="0"/>
              </a:rPr>
            </a:br>
            <a:r>
              <a:rPr lang="ru-RU" sz="1500" dirty="0">
                <a:latin typeface="Arial" panose="020B0500000000000000" pitchFamily="34" charset="0"/>
              </a:rPr>
              <a:t>«Ереван Сити», «</a:t>
            </a:r>
            <a:r>
              <a:rPr lang="en-US" sz="1500" dirty="0">
                <a:latin typeface="Arial" panose="020B0500000000000000" pitchFamily="34" charset="0"/>
              </a:rPr>
              <a:t>SAS</a:t>
            </a:r>
            <a:r>
              <a:rPr lang="ru-RU" sz="1500" dirty="0">
                <a:latin typeface="Arial" panose="020B0500000000000000" pitchFamily="34" charset="0"/>
              </a:rPr>
              <a:t>»</a:t>
            </a:r>
          </a:p>
          <a:p>
            <a:r>
              <a:rPr lang="ru-RU" sz="1500" dirty="0">
                <a:latin typeface="Arial" panose="020B0500000000000000" pitchFamily="34" charset="0"/>
              </a:rPr>
              <a:t/>
            </a:r>
            <a:br>
              <a:rPr lang="ru-RU" sz="1500" dirty="0">
                <a:latin typeface="Arial" panose="020B0500000000000000" pitchFamily="34" charset="0"/>
              </a:rPr>
            </a:br>
            <a:r>
              <a:rPr lang="ru-RU" sz="1500" b="1" dirty="0">
                <a:latin typeface="Arial" panose="020B0500000000000000" pitchFamily="34" charset="0"/>
              </a:rPr>
              <a:t>МАГАЗИНЫ ПРЕССЫ</a:t>
            </a:r>
            <a:br>
              <a:rPr lang="ru-RU" sz="1500" b="1" dirty="0">
                <a:latin typeface="Arial" panose="020B0500000000000000" pitchFamily="34" charset="0"/>
              </a:rPr>
            </a:br>
            <a:r>
              <a:rPr lang="ru-RU" sz="1500" dirty="0">
                <a:latin typeface="Arial" panose="020B0500000000000000" pitchFamily="34" charset="0"/>
              </a:rPr>
              <a:t>Пресс Стенд</a:t>
            </a:r>
          </a:p>
          <a:p>
            <a:r>
              <a:rPr lang="ru-RU" sz="1500" dirty="0">
                <a:latin typeface="Arial" panose="020B0500000000000000" pitchFamily="34" charset="0"/>
              </a:rPr>
              <a:t/>
            </a:r>
            <a:br>
              <a:rPr lang="ru-RU" sz="1500" dirty="0">
                <a:latin typeface="Arial" panose="020B0500000000000000" pitchFamily="34" charset="0"/>
              </a:rPr>
            </a:br>
            <a:r>
              <a:rPr lang="ru-RU" sz="1500" b="1" dirty="0">
                <a:latin typeface="Arial" panose="020B0500000000000000" pitchFamily="34" charset="0"/>
              </a:rPr>
              <a:t>КИОСКОВЫЕ СЕТИ</a:t>
            </a:r>
            <a:br>
              <a:rPr lang="ru-RU" sz="1500" b="1" dirty="0">
                <a:latin typeface="Arial" panose="020B0500000000000000" pitchFamily="34" charset="0"/>
              </a:rPr>
            </a:br>
            <a:r>
              <a:rPr lang="ru-RU" sz="1500" dirty="0">
                <a:latin typeface="Arial" panose="020B0500000000000000" pitchFamily="34" charset="0"/>
              </a:rPr>
              <a:t>более 300 по всей Армении</a:t>
            </a:r>
            <a:br>
              <a:rPr lang="ru-RU" sz="1500" dirty="0">
                <a:latin typeface="Arial" panose="020B0500000000000000" pitchFamily="34" charset="0"/>
              </a:rPr>
            </a:br>
            <a:endParaRPr lang="ru-RU" sz="1500" dirty="0">
              <a:latin typeface="Arial" panose="020B0500000000000000" pitchFamily="34" charset="0"/>
            </a:endParaRPr>
          </a:p>
        </p:txBody>
      </p:sp>
      <p:sp>
        <p:nvSpPr>
          <p:cNvPr id="30" name="Прямоугольник 29"/>
          <p:cNvSpPr/>
          <p:nvPr/>
        </p:nvSpPr>
        <p:spPr>
          <a:xfrm>
            <a:off x="770755" y="908310"/>
            <a:ext cx="6078493" cy="1754391"/>
          </a:xfrm>
          <a:prstGeom prst="rect">
            <a:avLst/>
          </a:prstGeom>
        </p:spPr>
        <p:txBody>
          <a:bodyPr wrap="square">
            <a:spAutoFit/>
          </a:bodyPr>
          <a:lstStyle/>
          <a:p>
            <a:pPr marL="314982" indent="-314982">
              <a:buFont typeface="Arial" panose="020B0500000000000000" pitchFamily="34" charset="0"/>
              <a:buChar char="•"/>
            </a:pPr>
            <a:r>
              <a:rPr lang="ru-RU" sz="1500" dirty="0">
                <a:solidFill>
                  <a:srgbClr val="050000"/>
                </a:solidFill>
                <a:latin typeface="Arial" panose="020B0500000000000000" pitchFamily="34" charset="0"/>
              </a:rPr>
              <a:t>Объем: 120 стр.</a:t>
            </a:r>
          </a:p>
          <a:p>
            <a:pPr marL="314982" indent="-314982">
              <a:buFont typeface="Arial" panose="020B0500000000000000" pitchFamily="34" charset="0"/>
              <a:buChar char="•"/>
            </a:pPr>
            <a:r>
              <a:rPr lang="ru-RU" sz="1500" dirty="0">
                <a:solidFill>
                  <a:srgbClr val="050000"/>
                </a:solidFill>
                <a:latin typeface="Arial" panose="020B0500000000000000" pitchFamily="34" charset="0"/>
              </a:rPr>
              <a:t>Тираж: 18 000 экз. (8000 в Армении, 10000 в России)</a:t>
            </a:r>
          </a:p>
          <a:p>
            <a:pPr marL="314982" indent="-314982">
              <a:buFont typeface="Arial" panose="020B0500000000000000" pitchFamily="34" charset="0"/>
              <a:buChar char="•"/>
            </a:pPr>
            <a:r>
              <a:rPr lang="ru-RU" sz="1500" dirty="0">
                <a:solidFill>
                  <a:srgbClr val="050000"/>
                </a:solidFill>
                <a:latin typeface="Arial" panose="020B0500000000000000" pitchFamily="34" charset="0"/>
              </a:rPr>
              <a:t>Журнал бесплатно распространяется по турагентствам России и в гостиницах.</a:t>
            </a:r>
          </a:p>
          <a:p>
            <a:pPr marL="314982" indent="-314982">
              <a:buFont typeface="Arial" panose="020B0500000000000000" pitchFamily="34" charset="0"/>
              <a:buChar char="•"/>
            </a:pPr>
            <a:r>
              <a:rPr lang="ru-RU" sz="1500" dirty="0">
                <a:solidFill>
                  <a:srgbClr val="050000"/>
                </a:solidFill>
                <a:latin typeface="Arial" panose="020B0500000000000000" pitchFamily="34" charset="0"/>
              </a:rPr>
              <a:t>Периодичность: 4 номера в год (весна, лето, осень, зима).</a:t>
            </a:r>
          </a:p>
          <a:p>
            <a:pPr marL="314982" indent="-314982">
              <a:buFont typeface="Arial" panose="020B0500000000000000" pitchFamily="34" charset="0"/>
              <a:buChar char="•"/>
            </a:pPr>
            <a:r>
              <a:rPr lang="ru-RU" sz="1500" dirty="0">
                <a:solidFill>
                  <a:srgbClr val="050000"/>
                </a:solidFill>
                <a:latin typeface="Arial" panose="020B0500000000000000" pitchFamily="34" charset="0"/>
              </a:rPr>
              <a:t>Формат: 210х264 мм. Цветная глянцевая</a:t>
            </a:r>
          </a:p>
          <a:p>
            <a:pPr marL="314982" indent="-314982">
              <a:buFont typeface="Arial" panose="020B0500000000000000" pitchFamily="34" charset="0"/>
              <a:buChar char="•"/>
            </a:pPr>
            <a:r>
              <a:rPr lang="ru-RU" sz="1500" dirty="0">
                <a:latin typeface="Arial" panose="020B0500000000000000" pitchFamily="34" charset="0"/>
              </a:rPr>
              <a:t>Общий тираж - 18 000 экз.</a:t>
            </a:r>
          </a:p>
        </p:txBody>
      </p:sp>
      <p:sp>
        <p:nvSpPr>
          <p:cNvPr id="11" name="Прямоугольник 10"/>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5"/>
              </a:rPr>
              <a:t>www.armenia</a:t>
            </a:r>
            <a:r>
              <a:rPr lang="en-US" sz="1063" dirty="0">
                <a:solidFill>
                  <a:srgbClr val="00B0F0"/>
                </a:solidFill>
                <a:hlinkClick r:id="rId5"/>
              </a:rPr>
              <a:t>tourism</a:t>
            </a:r>
            <a:r>
              <a:rPr lang="ru-RU" sz="1063" dirty="0">
                <a:solidFill>
                  <a:srgbClr val="00B0F0"/>
                </a:solidFill>
                <a:hlinkClick r:id="rId5"/>
              </a:rPr>
              <a:t>.</a:t>
            </a:r>
            <a:r>
              <a:rPr lang="ru-RU" sz="1063" dirty="0" err="1">
                <a:solidFill>
                  <a:srgbClr val="00B0F0"/>
                </a:solidFill>
                <a:hlinkClick r:id="rId5"/>
              </a:rPr>
              <a:t>ru</a:t>
            </a:r>
            <a:r>
              <a:rPr lang="en-US" sz="1063" dirty="0">
                <a:solidFill>
                  <a:srgbClr val="00B0F0"/>
                </a:solidFill>
              </a:rPr>
              <a:t> </a:t>
            </a:r>
            <a:r>
              <a:rPr lang="ru-RU" sz="1063" dirty="0">
                <a:solidFill>
                  <a:srgbClr val="00B0F0"/>
                </a:solidFill>
              </a:rPr>
              <a:t> </a:t>
            </a:r>
            <a:endParaRPr lang="ru-RU" sz="1063" dirty="0"/>
          </a:p>
        </p:txBody>
      </p:sp>
      <p:sp>
        <p:nvSpPr>
          <p:cNvPr id="12" name="Прямоугольник 11"/>
          <p:cNvSpPr/>
          <p:nvPr/>
        </p:nvSpPr>
        <p:spPr>
          <a:xfrm>
            <a:off x="6492047" y="8813967"/>
            <a:ext cx="562922" cy="310534"/>
          </a:xfrm>
          <a:prstGeom prst="rect">
            <a:avLst/>
          </a:prstGeom>
        </p:spPr>
        <p:txBody>
          <a:bodyPr wrap="square">
            <a:spAutoFit/>
          </a:bodyPr>
          <a:lstStyle/>
          <a:p>
            <a:pPr algn="ctr"/>
            <a:r>
              <a:rPr lang="ru-RU" sz="1418" dirty="0" smtClean="0">
                <a:latin typeface="Arial" panose="020B0500000000000000" pitchFamily="34" charset="0"/>
              </a:rPr>
              <a:t>10</a:t>
            </a:r>
            <a:endParaRPr lang="ru-RU" sz="1418" dirty="0">
              <a:latin typeface="Arial" panose="020B0500000000000000" pitchFamily="34" charset="0"/>
            </a:endParaRPr>
          </a:p>
        </p:txBody>
      </p:sp>
      <p:sp>
        <p:nvSpPr>
          <p:cNvPr id="13" name="Прямоугольник 12"/>
          <p:cNvSpPr/>
          <p:nvPr/>
        </p:nvSpPr>
        <p:spPr>
          <a:xfrm>
            <a:off x="4399747" y="193033"/>
            <a:ext cx="2853667" cy="338554"/>
          </a:xfrm>
          <a:prstGeom prst="rect">
            <a:avLst/>
          </a:prstGeom>
        </p:spPr>
        <p:txBody>
          <a:bodyPr wrap="square">
            <a:spAutoFit/>
          </a:bodyPr>
          <a:lstStyle/>
          <a:p>
            <a:r>
              <a:rPr lang="ru-RU" sz="1600" b="1" cap="all" dirty="0" smtClean="0">
                <a:solidFill>
                  <a:schemeClr val="bg1"/>
                </a:solidFill>
                <a:latin typeface="Arial" panose="020B0500000000000000" pitchFamily="34" charset="0"/>
              </a:rPr>
              <a:t>РАСПРОСТРАНЕНИЕ</a:t>
            </a:r>
            <a:endParaRPr lang="ru-RU" sz="1600" b="1" dirty="0">
              <a:solidFill>
                <a:schemeClr val="bg1"/>
              </a:solidFill>
              <a:latin typeface="Arial" panose="020B0500000000000000" pitchFamily="34"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506377470"/>
              </p:ext>
            </p:extLst>
          </p:nvPr>
        </p:nvGraphicFramePr>
        <p:xfrm>
          <a:off x="803730" y="6422541"/>
          <a:ext cx="6007818" cy="540915"/>
        </p:xfrm>
        <a:graphic>
          <a:graphicData uri="http://schemas.openxmlformats.org/drawingml/2006/table">
            <a:tbl>
              <a:tblPr/>
              <a:tblGrid>
                <a:gridCol w="2266256">
                  <a:extLst>
                    <a:ext uri="{9D8B030D-6E8A-4147-A177-3AD203B41FA5}">
                      <a16:colId xmlns:a16="http://schemas.microsoft.com/office/drawing/2014/main" val="2076680197"/>
                    </a:ext>
                  </a:extLst>
                </a:gridCol>
                <a:gridCol w="3741562">
                  <a:extLst>
                    <a:ext uri="{9D8B030D-6E8A-4147-A177-3AD203B41FA5}">
                      <a16:colId xmlns:a16="http://schemas.microsoft.com/office/drawing/2014/main" val="3660295651"/>
                    </a:ext>
                  </a:extLst>
                </a:gridCol>
              </a:tblGrid>
              <a:tr h="503978">
                <a:tc>
                  <a:txBody>
                    <a:bodyPr/>
                    <a:lstStyle/>
                    <a:p>
                      <a:r>
                        <a:rPr lang="ru-RU" sz="1300" b="0" i="0" dirty="0">
                          <a:solidFill>
                            <a:srgbClr val="C52026"/>
                          </a:solidFill>
                          <a:effectLst/>
                          <a:latin typeface="Arial" panose="020B0500000000000000" pitchFamily="34" charset="0"/>
                        </a:rPr>
                        <a:t>Обложки </a:t>
                      </a:r>
                      <a:br>
                        <a:rPr lang="ru-RU" sz="1300" b="0" i="0" dirty="0">
                          <a:solidFill>
                            <a:srgbClr val="C52026"/>
                          </a:solidFill>
                          <a:effectLst/>
                          <a:latin typeface="Arial" panose="020B0500000000000000" pitchFamily="34" charset="0"/>
                        </a:rPr>
                      </a:br>
                      <a:r>
                        <a:rPr lang="ru-RU" sz="1300" b="0" i="0" dirty="0">
                          <a:solidFill>
                            <a:srgbClr val="C52026"/>
                          </a:solidFill>
                          <a:effectLst/>
                          <a:latin typeface="Arial" panose="020B0500000000000000" pitchFamily="34" charset="0"/>
                        </a:rPr>
                        <a:t>Основной блок </a:t>
                      </a:r>
                      <a:endParaRPr lang="ru-RU" sz="1300" dirty="0">
                        <a:effectLst/>
                        <a:latin typeface="Arial" panose="020B0500000000000000" pitchFamily="34" charset="0"/>
                      </a:endParaRPr>
                    </a:p>
                  </a:txBody>
                  <a:tcPr marL="100796" marR="100796" marT="50398" marB="5039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300" b="0" i="0" dirty="0" err="1">
                          <a:solidFill>
                            <a:srgbClr val="000000"/>
                          </a:solidFill>
                          <a:effectLst/>
                          <a:latin typeface="Arial" panose="020B0500000000000000" pitchFamily="34" charset="0"/>
                        </a:rPr>
                        <a:t>Galerie</a:t>
                      </a:r>
                      <a:r>
                        <a:rPr lang="en-US" sz="1300" b="0" i="0" dirty="0">
                          <a:solidFill>
                            <a:srgbClr val="000000"/>
                          </a:solidFill>
                          <a:effectLst/>
                          <a:latin typeface="Arial" panose="020B0500000000000000" pitchFamily="34" charset="0"/>
                        </a:rPr>
                        <a:t> Art Gloss – 200 </a:t>
                      </a:r>
                      <a:r>
                        <a:rPr lang="ru-RU" sz="1300" b="0" i="0" dirty="0">
                          <a:solidFill>
                            <a:srgbClr val="000000"/>
                          </a:solidFill>
                          <a:effectLst/>
                          <a:latin typeface="Arial" panose="020B0500000000000000" pitchFamily="34" charset="0"/>
                        </a:rPr>
                        <a:t>г/кв. </a:t>
                      </a:r>
                      <a:r>
                        <a:rPr lang="ru-RU" sz="1300" b="0" i="0" dirty="0" smtClean="0">
                          <a:solidFill>
                            <a:srgbClr val="000000"/>
                          </a:solidFill>
                          <a:effectLst/>
                          <a:latin typeface="Arial" panose="020B0500000000000000" pitchFamily="34" charset="0"/>
                        </a:rPr>
                        <a:t>м + </a:t>
                      </a:r>
                      <a:r>
                        <a:rPr lang="ru-RU" sz="1488" b="0" i="0" kern="1200" dirty="0" smtClean="0">
                          <a:solidFill>
                            <a:schemeClr val="tx1"/>
                          </a:solidFill>
                          <a:effectLst/>
                          <a:latin typeface="+mn-lt"/>
                          <a:ea typeface="+mn-ea"/>
                          <a:cs typeface="+mn-cs"/>
                        </a:rPr>
                        <a:t>лакировка</a:t>
                      </a:r>
                      <a:r>
                        <a:rPr lang="ru-RU" sz="1300" b="0" i="0" dirty="0">
                          <a:solidFill>
                            <a:srgbClr val="000000"/>
                          </a:solidFill>
                          <a:effectLst/>
                          <a:latin typeface="Arial" panose="020B0500000000000000" pitchFamily="34" charset="0"/>
                        </a:rPr>
                        <a:t/>
                      </a:r>
                      <a:br>
                        <a:rPr lang="ru-RU" sz="1300" b="0" i="0" dirty="0">
                          <a:solidFill>
                            <a:srgbClr val="000000"/>
                          </a:solidFill>
                          <a:effectLst/>
                          <a:latin typeface="Arial" panose="020B0500000000000000" pitchFamily="34" charset="0"/>
                        </a:rPr>
                      </a:br>
                      <a:r>
                        <a:rPr lang="en-US" sz="1300" b="0" i="0" dirty="0" err="1">
                          <a:solidFill>
                            <a:srgbClr val="000000"/>
                          </a:solidFill>
                          <a:effectLst/>
                          <a:latin typeface="Arial" panose="020B0500000000000000" pitchFamily="34" charset="0"/>
                        </a:rPr>
                        <a:t>Galerie</a:t>
                      </a:r>
                      <a:r>
                        <a:rPr lang="en-US" sz="1300" b="0" i="0" dirty="0">
                          <a:solidFill>
                            <a:srgbClr val="000000"/>
                          </a:solidFill>
                          <a:effectLst/>
                          <a:latin typeface="Arial" panose="020B0500000000000000" pitchFamily="34" charset="0"/>
                        </a:rPr>
                        <a:t> Silk – </a:t>
                      </a:r>
                      <a:r>
                        <a:rPr lang="ru-RU" sz="1300" b="0" i="0" dirty="0" smtClean="0">
                          <a:solidFill>
                            <a:srgbClr val="000000"/>
                          </a:solidFill>
                          <a:effectLst/>
                          <a:latin typeface="Arial" panose="020B0500000000000000" pitchFamily="34" charset="0"/>
                        </a:rPr>
                        <a:t>115</a:t>
                      </a:r>
                      <a:r>
                        <a:rPr lang="en-US" sz="1300" b="0" i="0" dirty="0" smtClean="0">
                          <a:solidFill>
                            <a:srgbClr val="000000"/>
                          </a:solidFill>
                          <a:effectLst/>
                          <a:latin typeface="Arial" panose="020B0500000000000000" pitchFamily="34" charset="0"/>
                        </a:rPr>
                        <a:t> </a:t>
                      </a:r>
                      <a:r>
                        <a:rPr lang="ru-RU" sz="1300" b="0" i="0" dirty="0">
                          <a:solidFill>
                            <a:srgbClr val="000000"/>
                          </a:solidFill>
                          <a:effectLst/>
                          <a:latin typeface="Arial" panose="020B0500000000000000" pitchFamily="34" charset="0"/>
                        </a:rPr>
                        <a:t>г/кв. </a:t>
                      </a:r>
                      <a:r>
                        <a:rPr lang="ru-RU" sz="1300" b="0" i="0" dirty="0" smtClean="0">
                          <a:solidFill>
                            <a:srgbClr val="000000"/>
                          </a:solidFill>
                          <a:effectLst/>
                          <a:latin typeface="Arial" panose="020B0500000000000000" pitchFamily="34" charset="0"/>
                        </a:rPr>
                        <a:t>м </a:t>
                      </a:r>
                      <a:r>
                        <a:rPr lang="ru-RU" sz="1200" b="0" i="0" dirty="0" smtClean="0">
                          <a:solidFill>
                            <a:srgbClr val="000000"/>
                          </a:solidFill>
                          <a:effectLst/>
                          <a:latin typeface="Arial" panose="020B0500000000000000" pitchFamily="34" charset="0"/>
                        </a:rPr>
                        <a:t>+ </a:t>
                      </a:r>
                      <a:r>
                        <a:rPr lang="ru-RU" sz="1400" b="0" i="0" kern="1200" dirty="0" smtClean="0">
                          <a:solidFill>
                            <a:schemeClr val="tx1"/>
                          </a:solidFill>
                          <a:effectLst/>
                          <a:latin typeface="+mn-lt"/>
                          <a:ea typeface="+mn-ea"/>
                          <a:cs typeface="+mn-cs"/>
                        </a:rPr>
                        <a:t>лакировка</a:t>
                      </a:r>
                      <a:endParaRPr lang="ru-RU" sz="1300" dirty="0">
                        <a:effectLst/>
                        <a:latin typeface="Arial" panose="020B0500000000000000" pitchFamily="34" charset="0"/>
                      </a:endParaRPr>
                    </a:p>
                  </a:txBody>
                  <a:tcPr marL="100796" marR="100796" marT="50398" marB="5039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102871"/>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310091286"/>
              </p:ext>
            </p:extLst>
          </p:nvPr>
        </p:nvGraphicFramePr>
        <p:xfrm>
          <a:off x="803729" y="7168121"/>
          <a:ext cx="6007819" cy="907161"/>
        </p:xfrm>
        <a:graphic>
          <a:graphicData uri="http://schemas.openxmlformats.org/drawingml/2006/table">
            <a:tbl>
              <a:tblPr/>
              <a:tblGrid>
                <a:gridCol w="2270307">
                  <a:extLst>
                    <a:ext uri="{9D8B030D-6E8A-4147-A177-3AD203B41FA5}">
                      <a16:colId xmlns:a16="http://schemas.microsoft.com/office/drawing/2014/main" val="3976642375"/>
                    </a:ext>
                  </a:extLst>
                </a:gridCol>
                <a:gridCol w="3737512">
                  <a:extLst>
                    <a:ext uri="{9D8B030D-6E8A-4147-A177-3AD203B41FA5}">
                      <a16:colId xmlns:a16="http://schemas.microsoft.com/office/drawing/2014/main" val="2791705378"/>
                    </a:ext>
                  </a:extLst>
                </a:gridCol>
              </a:tblGrid>
              <a:tr h="907161">
                <a:tc>
                  <a:txBody>
                    <a:bodyPr/>
                    <a:lstStyle/>
                    <a:p>
                      <a:r>
                        <a:rPr lang="ru-RU" sz="1300" b="0" i="0" dirty="0">
                          <a:solidFill>
                            <a:srgbClr val="C52026"/>
                          </a:solidFill>
                          <a:effectLst/>
                          <a:latin typeface="Arial" panose="020B0500000000000000" pitchFamily="34" charset="0"/>
                        </a:rPr>
                        <a:t>Разворот в Основном блоке </a:t>
                      </a:r>
                      <a:endParaRPr lang="ru-RU" sz="1300" dirty="0">
                        <a:effectLst/>
                        <a:latin typeface="Arial" panose="020B0500000000000000" pitchFamily="34" charset="0"/>
                      </a:endParaRPr>
                    </a:p>
                  </a:txBody>
                  <a:tcPr marL="100796" marR="100796" marT="50398" marB="5039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ru-RU" sz="1300" b="0" i="0" dirty="0" smtClean="0">
                          <a:solidFill>
                            <a:srgbClr val="000000"/>
                          </a:solidFill>
                          <a:effectLst/>
                          <a:latin typeface="Arial" panose="020B0500000000000000" pitchFamily="34" charset="0"/>
                        </a:rPr>
                        <a:t>210х264 мм (+5 </a:t>
                      </a:r>
                      <a:r>
                        <a:rPr lang="ru-RU" sz="1300" b="0" i="0" dirty="0">
                          <a:solidFill>
                            <a:srgbClr val="000000"/>
                          </a:solidFill>
                          <a:effectLst/>
                          <a:latin typeface="Arial" panose="020B0500000000000000" pitchFamily="34" charset="0"/>
                        </a:rPr>
                        <a:t>мм со всех обрезных сторон)</a:t>
                      </a:r>
                      <a:br>
                        <a:rPr lang="ru-RU" sz="1300" b="0" i="0" dirty="0">
                          <a:solidFill>
                            <a:srgbClr val="000000"/>
                          </a:solidFill>
                          <a:effectLst/>
                          <a:latin typeface="Arial" panose="020B0500000000000000" pitchFamily="34" charset="0"/>
                        </a:rPr>
                      </a:br>
                      <a:r>
                        <a:rPr lang="ru-RU" sz="1300" b="0" i="0" dirty="0">
                          <a:solidFill>
                            <a:srgbClr val="000000"/>
                          </a:solidFill>
                          <a:effectLst/>
                          <a:latin typeface="Arial" panose="020B0500000000000000" pitchFamily="34" charset="0"/>
                        </a:rPr>
                        <a:t>Наличие </a:t>
                      </a:r>
                      <a:r>
                        <a:rPr lang="ru-RU" sz="1300" b="0" i="0" dirty="0" err="1">
                          <a:solidFill>
                            <a:srgbClr val="000000"/>
                          </a:solidFill>
                          <a:effectLst/>
                          <a:latin typeface="Arial" panose="020B0500000000000000" pitchFamily="34" charset="0"/>
                        </a:rPr>
                        <a:t>расстава</a:t>
                      </a:r>
                      <a:r>
                        <a:rPr lang="ru-RU" sz="1300" b="0" i="0" dirty="0">
                          <a:solidFill>
                            <a:srgbClr val="000000"/>
                          </a:solidFill>
                          <a:effectLst/>
                          <a:latin typeface="Arial" panose="020B0500000000000000" pitchFamily="34" charset="0"/>
                        </a:rPr>
                        <a:t> по </a:t>
                      </a:r>
                      <a:r>
                        <a:rPr lang="ru-RU" sz="1300" b="0" i="0" dirty="0" smtClean="0">
                          <a:solidFill>
                            <a:srgbClr val="000000"/>
                          </a:solidFill>
                          <a:effectLst/>
                          <a:latin typeface="Arial" panose="020B0500000000000000" pitchFamily="34" charset="0"/>
                        </a:rPr>
                        <a:t>5 </a:t>
                      </a:r>
                      <a:r>
                        <a:rPr lang="ru-RU" sz="1300" b="0" i="0" dirty="0">
                          <a:solidFill>
                            <a:srgbClr val="000000"/>
                          </a:solidFill>
                          <a:effectLst/>
                          <a:latin typeface="Arial" panose="020B0500000000000000" pitchFamily="34" charset="0"/>
                        </a:rPr>
                        <a:t>мм на сторону «на корешок» обязательно</a:t>
                      </a:r>
                      <a:endParaRPr lang="ru-RU" sz="1300" dirty="0">
                        <a:effectLst/>
                        <a:latin typeface="Arial" panose="020B0500000000000000" pitchFamily="34" charset="0"/>
                      </a:endParaRPr>
                    </a:p>
                  </a:txBody>
                  <a:tcPr marL="100796" marR="100796" marT="50398" marB="5039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396098"/>
                  </a:ext>
                </a:extLst>
              </a:tr>
            </a:tbl>
          </a:graphicData>
        </a:graphic>
      </p:graphicFrame>
    </p:spTree>
    <p:extLst>
      <p:ext uri="{BB962C8B-B14F-4D97-AF65-F5344CB8AC3E}">
        <p14:creationId xmlns:p14="http://schemas.microsoft.com/office/powerpoint/2010/main" val="2495008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 y="-4299"/>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6" name="Прямоугольник 5"/>
          <p:cNvSpPr/>
          <p:nvPr/>
        </p:nvSpPr>
        <p:spPr>
          <a:xfrm>
            <a:off x="1592967" y="9457742"/>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11</a:t>
            </a:r>
            <a:endParaRPr lang="ru-RU" sz="1418" dirty="0">
              <a:solidFill>
                <a:schemeClr val="bg1"/>
              </a:solidFill>
              <a:latin typeface="Arial" panose="020B0500000000000000" pitchFamily="34" charset="0"/>
            </a:endParaRPr>
          </a:p>
        </p:txBody>
      </p:sp>
      <p:sp>
        <p:nvSpPr>
          <p:cNvPr id="20" name="Rectangle 1"/>
          <p:cNvSpPr>
            <a:spLocks noChangeArrowheads="1"/>
          </p:cNvSpPr>
          <p:nvPr/>
        </p:nvSpPr>
        <p:spPr bwMode="auto">
          <a:xfrm>
            <a:off x="755966" y="890583"/>
            <a:ext cx="6055581" cy="748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p>
            <a:pPr defTabSz="1007943" eaLnBrk="0" fontAlgn="base" hangingPunct="0">
              <a:spcBef>
                <a:spcPct val="0"/>
              </a:spcBef>
              <a:spcAft>
                <a:spcPct val="0"/>
              </a:spcAft>
            </a:pPr>
            <a:r>
              <a:rPr lang="ru-RU" altLang="ru-RU" sz="1500" b="1" dirty="0">
                <a:solidFill>
                  <a:srgbClr val="000000"/>
                </a:solidFill>
                <a:latin typeface="Arial" panose="020B0500000000000000" pitchFamily="34" charset="0"/>
              </a:rPr>
              <a:t>ФОРМАТ:</a:t>
            </a:r>
            <a:br>
              <a:rPr lang="ru-RU" altLang="ru-RU" sz="1500" b="1" dirty="0">
                <a:solidFill>
                  <a:srgbClr val="000000"/>
                </a:solidFill>
                <a:latin typeface="Arial" panose="020B0500000000000000" pitchFamily="34" charset="0"/>
              </a:rPr>
            </a:br>
            <a:r>
              <a:rPr lang="ru-RU" altLang="ru-RU" sz="1500" dirty="0">
                <a:latin typeface="Arial" panose="020B0500000000000000" pitchFamily="34" charset="0"/>
              </a:rPr>
              <a:t>Внутренняя полоса в Основном блоке 210х264 мм </a:t>
            </a:r>
            <a:r>
              <a:rPr lang="ru-RU" altLang="ru-RU" sz="1500" dirty="0">
                <a:solidFill>
                  <a:srgbClr val="000000"/>
                </a:solidFill>
                <a:latin typeface="Arial" panose="020B0500000000000000" pitchFamily="34" charset="0"/>
              </a:rPr>
              <a:t>(+ 5 мм со всех обрезных сторон)</a:t>
            </a:r>
            <a:br>
              <a:rPr lang="ru-RU" altLang="ru-RU" sz="1500" dirty="0">
                <a:solidFill>
                  <a:srgbClr val="000000"/>
                </a:solidFill>
                <a:latin typeface="Arial" panose="020B0500000000000000" pitchFamily="34" charset="0"/>
              </a:rPr>
            </a:br>
            <a:r>
              <a:rPr lang="ru-RU" altLang="ru-RU" sz="1500" dirty="0">
                <a:latin typeface="Arial" panose="020B0500000000000000" pitchFamily="34" charset="0"/>
              </a:rPr>
              <a:t>Коробка </a:t>
            </a:r>
            <a:r>
              <a:rPr lang="en-US" altLang="ru-RU" sz="1500" dirty="0">
                <a:latin typeface="Arial" panose="020B0500000000000000" pitchFamily="34" charset="0"/>
              </a:rPr>
              <a:t>220x274</a:t>
            </a:r>
            <a:r>
              <a:rPr lang="ru-RU" altLang="ru-RU" sz="1500" dirty="0">
                <a:latin typeface="Arial" panose="020B0500000000000000" pitchFamily="34" charset="0"/>
              </a:rPr>
              <a:t> мм </a:t>
            </a:r>
            <a:r>
              <a:rPr lang="ru-RU" altLang="ru-RU" sz="1500" dirty="0">
                <a:solidFill>
                  <a:srgbClr val="000000"/>
                </a:solidFill>
                <a:latin typeface="Arial" panose="020B0500000000000000" pitchFamily="34" charset="0"/>
              </a:rPr>
              <a:t>(+ 5 мм со всех </a:t>
            </a:r>
            <a:r>
              <a:rPr lang="ru-RU" altLang="ru-RU" sz="1500" dirty="0" err="1">
                <a:solidFill>
                  <a:srgbClr val="000000"/>
                </a:solidFill>
                <a:latin typeface="Arial" panose="020B0500000000000000" pitchFamily="34" charset="0"/>
              </a:rPr>
              <a:t>обрезныx</a:t>
            </a:r>
            <a:r>
              <a:rPr lang="ru-RU" altLang="ru-RU" sz="1500" dirty="0">
                <a:solidFill>
                  <a:srgbClr val="000000"/>
                </a:solidFill>
                <a:latin typeface="Arial" panose="020B0500000000000000" pitchFamily="34" charset="0"/>
              </a:rPr>
              <a:t> сторон)</a:t>
            </a:r>
            <a:br>
              <a:rPr lang="ru-RU" altLang="ru-RU" sz="1500" dirty="0">
                <a:solidFill>
                  <a:srgbClr val="000000"/>
                </a:solidFill>
                <a:latin typeface="Arial" panose="020B0500000000000000" pitchFamily="34" charset="0"/>
              </a:rPr>
            </a:br>
            <a:endParaRPr lang="ru-RU" altLang="ru-RU" sz="1500" b="1" dirty="0">
              <a:solidFill>
                <a:srgbClr val="000000"/>
              </a:solidFill>
              <a:latin typeface="Arial" panose="020B0500000000000000" pitchFamily="34" charset="0"/>
            </a:endParaRPr>
          </a:p>
          <a:p>
            <a:pPr defTabSz="1007943" eaLnBrk="0" fontAlgn="base" hangingPunct="0">
              <a:spcBef>
                <a:spcPct val="0"/>
              </a:spcBef>
              <a:spcAft>
                <a:spcPct val="0"/>
              </a:spcAft>
            </a:pPr>
            <a:r>
              <a:rPr lang="ru-RU" altLang="ru-RU" sz="1500" b="1" dirty="0">
                <a:solidFill>
                  <a:srgbClr val="000000"/>
                </a:solidFill>
                <a:latin typeface="Arial" panose="020B0500000000000000" pitchFamily="34" charset="0"/>
              </a:rPr>
              <a:t>РЕКЛАМНЫЕ МАТЕРИАЛЫ ПРИНИМАЮТСЯ ТОЛЬКО</a:t>
            </a:r>
            <a:br>
              <a:rPr lang="ru-RU" altLang="ru-RU" sz="1500" b="1" dirty="0">
                <a:solidFill>
                  <a:srgbClr val="000000"/>
                </a:solidFill>
                <a:latin typeface="Arial" panose="020B0500000000000000" pitchFamily="34" charset="0"/>
              </a:rPr>
            </a:br>
            <a:r>
              <a:rPr lang="ru-RU" altLang="ru-RU" sz="1500" b="1" dirty="0">
                <a:solidFill>
                  <a:srgbClr val="000000"/>
                </a:solidFill>
                <a:latin typeface="Arial" panose="020B0500000000000000" pitchFamily="34" charset="0"/>
              </a:rPr>
              <a:t>В ЭЛЕКТРОННОМ ВИДЕ.</a:t>
            </a:r>
          </a:p>
          <a:p>
            <a:pPr defTabSz="1007943" eaLnBrk="0" fontAlgn="base" hangingPunct="0">
              <a:spcBef>
                <a:spcPct val="0"/>
              </a:spcBef>
              <a:spcAft>
                <a:spcPct val="0"/>
              </a:spcAft>
            </a:pPr>
            <a:r>
              <a:rPr lang="ru-RU" altLang="ru-RU" sz="1500" b="1" dirty="0">
                <a:solidFill>
                  <a:srgbClr val="000000"/>
                </a:solidFill>
                <a:latin typeface="Arial" panose="020B0500000000000000" pitchFamily="34" charset="0"/>
              </a:rPr>
              <a:t/>
            </a:r>
            <a:br>
              <a:rPr lang="ru-RU" altLang="ru-RU" sz="1500" b="1" dirty="0">
                <a:solidFill>
                  <a:srgbClr val="000000"/>
                </a:solidFill>
                <a:latin typeface="Arial" panose="020B0500000000000000" pitchFamily="34" charset="0"/>
              </a:rPr>
            </a:br>
            <a:r>
              <a:rPr lang="ru-RU" altLang="ru-RU" sz="1500" dirty="0">
                <a:solidFill>
                  <a:srgbClr val="000000"/>
                </a:solidFill>
                <a:latin typeface="Arial" panose="020B0500000000000000" pitchFamily="34" charset="0"/>
              </a:rPr>
              <a:t>Носители – CD, DVD. Для исключения ошибок при пересылке рекомендуем использовать архиваторы (</a:t>
            </a:r>
            <a:r>
              <a:rPr lang="ru-RU" altLang="ru-RU" sz="1500" dirty="0" err="1">
                <a:solidFill>
                  <a:srgbClr val="000000"/>
                </a:solidFill>
                <a:latin typeface="Arial" panose="020B0500000000000000" pitchFamily="34" charset="0"/>
              </a:rPr>
              <a:t>zip</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rar</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sit</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etc</a:t>
            </a:r>
            <a:r>
              <a:rPr lang="ru-RU" altLang="ru-RU" sz="1500" dirty="0">
                <a:solidFill>
                  <a:srgbClr val="000000"/>
                </a:solidFill>
                <a:latin typeface="Arial" panose="020B0500000000000000" pitchFamily="34" charset="0"/>
              </a:rPr>
              <a:t>).</a:t>
            </a:r>
          </a:p>
          <a:p>
            <a:pPr defTabSz="1007943" eaLnBrk="0" fontAlgn="base" hangingPunct="0">
              <a:spcBef>
                <a:spcPct val="0"/>
              </a:spcBef>
              <a:spcAft>
                <a:spcPct val="0"/>
              </a:spcAft>
            </a:pPr>
            <a:r>
              <a:rPr lang="ru-RU" altLang="ru-RU" sz="1500" dirty="0">
                <a:solidFill>
                  <a:srgbClr val="000000"/>
                </a:solidFill>
                <a:latin typeface="Arial" panose="020B0500000000000000" pitchFamily="34" charset="0"/>
              </a:rPr>
              <a:t/>
            </a:r>
            <a:br>
              <a:rPr lang="ru-RU" altLang="ru-RU" sz="1500" dirty="0">
                <a:solidFill>
                  <a:srgbClr val="000000"/>
                </a:solidFill>
                <a:latin typeface="Arial" panose="020B0500000000000000" pitchFamily="34" charset="0"/>
              </a:rPr>
            </a:br>
            <a:r>
              <a:rPr lang="ru-RU" altLang="ru-RU" sz="1500" b="1" dirty="0">
                <a:solidFill>
                  <a:srgbClr val="000000"/>
                </a:solidFill>
                <a:latin typeface="Arial" panose="020B0500000000000000" pitchFamily="34" charset="0"/>
              </a:rPr>
              <a:t>ПОДДЕРЖИВАЕМЫЕ ФОРМАТЫ ФАЙЛОВ:</a:t>
            </a:r>
          </a:p>
          <a:p>
            <a:pPr defTabSz="1007943" eaLnBrk="0" fontAlgn="base" hangingPunct="0">
              <a:spcBef>
                <a:spcPct val="0"/>
              </a:spcBef>
              <a:spcAft>
                <a:spcPct val="0"/>
              </a:spcAft>
            </a:pPr>
            <a:r>
              <a:rPr lang="ru-RU" altLang="ru-RU" sz="1500" dirty="0">
                <a:solidFill>
                  <a:srgbClr val="000000"/>
                </a:solidFill>
                <a:latin typeface="Arial" panose="020B0500000000000000" pitchFamily="34" charset="0"/>
              </a:rPr>
              <a:t>Для векторной графики – AI, EPS (</a:t>
            </a:r>
            <a:r>
              <a:rPr lang="ru-RU" altLang="ru-RU" sz="1500" dirty="0" err="1">
                <a:solidFill>
                  <a:srgbClr val="000000"/>
                </a:solidFill>
                <a:latin typeface="Arial" panose="020B0500000000000000" pitchFamily="34" charset="0"/>
              </a:rPr>
              <a:t>Adobe</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Illustrator</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up</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to</a:t>
            </a:r>
            <a:r>
              <a:rPr lang="ru-RU" altLang="ru-RU" sz="1500" dirty="0">
                <a:solidFill>
                  <a:srgbClr val="000000"/>
                </a:solidFill>
                <a:latin typeface="Arial" panose="020B0500000000000000" pitchFamily="34" charset="0"/>
              </a:rPr>
              <a:t> CS5), Для растровой графики – TIFF (без сжатия). </a:t>
            </a:r>
            <a:br>
              <a:rPr lang="ru-RU" altLang="ru-RU" sz="1500" dirty="0">
                <a:solidFill>
                  <a:srgbClr val="000000"/>
                </a:solidFill>
                <a:latin typeface="Arial" panose="020B0500000000000000" pitchFamily="34" charset="0"/>
              </a:rPr>
            </a:br>
            <a:r>
              <a:rPr lang="ru-RU" altLang="ru-RU" sz="1500" dirty="0">
                <a:solidFill>
                  <a:srgbClr val="000000"/>
                </a:solidFill>
                <a:latin typeface="Arial" panose="020B0500000000000000" pitchFamily="34" charset="0"/>
              </a:rPr>
              <a:t>PDF, </a:t>
            </a:r>
            <a:r>
              <a:rPr lang="ru-RU" altLang="ru-RU" sz="1500" dirty="0" err="1">
                <a:solidFill>
                  <a:srgbClr val="000000"/>
                </a:solidFill>
                <a:latin typeface="Arial" panose="020B0500000000000000" pitchFamily="34" charset="0"/>
              </a:rPr>
              <a:t>QuarkXPress</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Adobe</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InDesign</a:t>
            </a:r>
            <a:r>
              <a:rPr lang="ru-RU" altLang="ru-RU" sz="1500" dirty="0">
                <a:solidFill>
                  <a:srgbClr val="000000"/>
                </a:solidFill>
                <a:latin typeface="Arial" panose="020B0500000000000000" pitchFamily="34" charset="0"/>
              </a:rPr>
              <a:t> НЕ ПРИНИМАЮТСЯ.</a:t>
            </a:r>
          </a:p>
          <a:p>
            <a:pPr defTabSz="1007943" eaLnBrk="0" fontAlgn="base" hangingPunct="0">
              <a:spcBef>
                <a:spcPct val="0"/>
              </a:spcBef>
              <a:spcAft>
                <a:spcPct val="0"/>
              </a:spcAft>
            </a:pPr>
            <a:r>
              <a:rPr lang="ru-RU" altLang="ru-RU" sz="1500" dirty="0">
                <a:solidFill>
                  <a:srgbClr val="000000"/>
                </a:solidFill>
                <a:latin typeface="Arial" panose="020B0500000000000000" pitchFamily="34" charset="0"/>
              </a:rPr>
              <a:t/>
            </a:r>
            <a:br>
              <a:rPr lang="ru-RU" altLang="ru-RU" sz="1500" dirty="0">
                <a:solidFill>
                  <a:srgbClr val="000000"/>
                </a:solidFill>
                <a:latin typeface="Arial" panose="020B0500000000000000" pitchFamily="34" charset="0"/>
              </a:rPr>
            </a:br>
            <a:r>
              <a:rPr lang="ru-RU" altLang="ru-RU" sz="1500" dirty="0">
                <a:solidFill>
                  <a:srgbClr val="000000"/>
                </a:solidFill>
                <a:latin typeface="Arial" panose="020B0500000000000000" pitchFamily="34" charset="0"/>
              </a:rPr>
              <a:t>Вся растровая графика (в том числе вставленная внутрь векторной) предоставляется только в следующих цветовых моделях: CMYK, </a:t>
            </a:r>
            <a:r>
              <a:rPr lang="ru-RU" altLang="ru-RU" sz="1500" dirty="0" err="1">
                <a:solidFill>
                  <a:srgbClr val="000000"/>
                </a:solidFill>
                <a:latin typeface="Arial" panose="020B0500000000000000" pitchFamily="34" charset="0"/>
              </a:rPr>
              <a:t>grayscale</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bitmap</a:t>
            </a:r>
            <a:r>
              <a:rPr lang="ru-RU" altLang="ru-RU" sz="1500" dirty="0">
                <a:solidFill>
                  <a:srgbClr val="000000"/>
                </a:solidFill>
                <a:latin typeface="Arial" panose="020B0500000000000000" pitchFamily="34" charset="0"/>
              </a:rPr>
              <a:t>. </a:t>
            </a:r>
          </a:p>
          <a:p>
            <a:pPr defTabSz="1007943" eaLnBrk="0" fontAlgn="base" hangingPunct="0">
              <a:spcBef>
                <a:spcPct val="0"/>
              </a:spcBef>
              <a:spcAft>
                <a:spcPct val="0"/>
              </a:spcAft>
            </a:pPr>
            <a:r>
              <a:rPr lang="ru-RU" altLang="ru-RU" sz="1500" dirty="0">
                <a:solidFill>
                  <a:srgbClr val="000000"/>
                </a:solidFill>
                <a:latin typeface="Arial" panose="020B0500000000000000" pitchFamily="34" charset="0"/>
              </a:rPr>
              <a:t/>
            </a:r>
            <a:br>
              <a:rPr lang="ru-RU" altLang="ru-RU" sz="1500" dirty="0">
                <a:solidFill>
                  <a:srgbClr val="000000"/>
                </a:solidFill>
                <a:latin typeface="Arial" panose="020B0500000000000000" pitchFamily="34" charset="0"/>
              </a:rPr>
            </a:br>
            <a:r>
              <a:rPr lang="ru-RU" altLang="ru-RU" sz="1500" dirty="0">
                <a:solidFill>
                  <a:srgbClr val="000000"/>
                </a:solidFill>
                <a:latin typeface="Arial" panose="020B0500000000000000" pitchFamily="34" charset="0"/>
              </a:rPr>
              <a:t>В случае использования не переведенных в CMYK-пространство цветов, например </a:t>
            </a:r>
            <a:r>
              <a:rPr lang="ru-RU" altLang="ru-RU" sz="1500" dirty="0" err="1">
                <a:solidFill>
                  <a:srgbClr val="000000"/>
                </a:solidFill>
                <a:latin typeface="Arial" panose="020B0500000000000000" pitchFamily="34" charset="0"/>
              </a:rPr>
              <a:t>Pantone</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Spot</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Colors</a:t>
            </a:r>
            <a:r>
              <a:rPr lang="ru-RU" altLang="ru-RU" sz="1500" dirty="0">
                <a:solidFill>
                  <a:srgbClr val="000000"/>
                </a:solidFill>
                <a:latin typeface="Arial" panose="020B0500000000000000" pitchFamily="34" charset="0"/>
              </a:rPr>
              <a:t>, цветоделение будет выполнено «по умолчанию» и может привести к изменению цветового решения. Растровая графика должна иметь разрешение </a:t>
            </a:r>
            <a:r>
              <a:rPr lang="ru-RU" altLang="ru-RU" sz="1500" dirty="0" err="1">
                <a:solidFill>
                  <a:srgbClr val="000000"/>
                </a:solidFill>
                <a:latin typeface="Arial" panose="020B0500000000000000" pitchFamily="34" charset="0"/>
              </a:rPr>
              <a:t>min</a:t>
            </a:r>
            <a:r>
              <a:rPr lang="ru-RU" altLang="ru-RU" sz="1500" dirty="0">
                <a:solidFill>
                  <a:srgbClr val="000000"/>
                </a:solidFill>
                <a:latin typeface="Arial" panose="020B0500000000000000" pitchFamily="34" charset="0"/>
              </a:rPr>
              <a:t> 225 </a:t>
            </a:r>
            <a:r>
              <a:rPr lang="ru-RU" altLang="ru-RU" sz="1500" dirty="0" err="1">
                <a:solidFill>
                  <a:srgbClr val="000000"/>
                </a:solidFill>
                <a:latin typeface="Arial" panose="020B0500000000000000" pitchFamily="34" charset="0"/>
              </a:rPr>
              <a:t>dpi</a:t>
            </a:r>
            <a:r>
              <a:rPr lang="ru-RU" altLang="ru-RU" sz="1500" dirty="0">
                <a:solidFill>
                  <a:srgbClr val="000000"/>
                </a:solidFill>
                <a:latin typeface="Arial" panose="020B0500000000000000" pitchFamily="34" charset="0"/>
              </a:rPr>
              <a:t>, </a:t>
            </a:r>
            <a:r>
              <a:rPr lang="ru-RU" altLang="ru-RU" sz="1500" dirty="0" err="1">
                <a:solidFill>
                  <a:srgbClr val="000000"/>
                </a:solidFill>
                <a:latin typeface="Arial" panose="020B0500000000000000" pitchFamily="34" charset="0"/>
              </a:rPr>
              <a:t>max</a:t>
            </a:r>
            <a:r>
              <a:rPr lang="ru-RU" altLang="ru-RU" sz="1500" dirty="0">
                <a:solidFill>
                  <a:srgbClr val="000000"/>
                </a:solidFill>
                <a:latin typeface="Arial" panose="020B0500000000000000" pitchFamily="34" charset="0"/>
              </a:rPr>
              <a:t> 400 </a:t>
            </a:r>
            <a:r>
              <a:rPr lang="ru-RU" altLang="ru-RU" sz="1500" dirty="0" err="1">
                <a:solidFill>
                  <a:srgbClr val="000000"/>
                </a:solidFill>
                <a:latin typeface="Arial" panose="020B0500000000000000" pitchFamily="34" charset="0"/>
              </a:rPr>
              <a:t>dpi</a:t>
            </a:r>
            <a:r>
              <a:rPr lang="ru-RU" altLang="ru-RU" sz="1500" dirty="0">
                <a:solidFill>
                  <a:srgbClr val="000000"/>
                </a:solidFill>
                <a:latin typeface="Arial" panose="020B0500000000000000" pitchFamily="34" charset="0"/>
              </a:rPr>
              <a:t>, для </a:t>
            </a:r>
            <a:r>
              <a:rPr lang="ru-RU" altLang="ru-RU" sz="1500" dirty="0" err="1">
                <a:solidFill>
                  <a:srgbClr val="000000"/>
                </a:solidFill>
                <a:latin typeface="Arial" panose="020B0500000000000000" pitchFamily="34" charset="0"/>
              </a:rPr>
              <a:t>bitmap</a:t>
            </a:r>
            <a:r>
              <a:rPr lang="ru-RU" altLang="ru-RU" sz="1500" dirty="0">
                <a:solidFill>
                  <a:srgbClr val="000000"/>
                </a:solidFill>
                <a:latin typeface="Arial" panose="020B0500000000000000" pitchFamily="34" charset="0"/>
              </a:rPr>
              <a:t> – до 600 </a:t>
            </a:r>
            <a:r>
              <a:rPr lang="ru-RU" altLang="ru-RU" sz="1500" dirty="0" err="1">
                <a:solidFill>
                  <a:srgbClr val="000000"/>
                </a:solidFill>
                <a:latin typeface="Arial" panose="020B0500000000000000" pitchFamily="34" charset="0"/>
              </a:rPr>
              <a:t>dpi</a:t>
            </a:r>
            <a:r>
              <a:rPr lang="ru-RU" altLang="ru-RU" sz="1500" dirty="0">
                <a:solidFill>
                  <a:srgbClr val="000000"/>
                </a:solidFill>
                <a:latin typeface="Arial" panose="020B0500000000000000" pitchFamily="34" charset="0"/>
              </a:rPr>
              <a:t>. В случае использования растровой графики, включенной в </a:t>
            </a:r>
            <a:r>
              <a:rPr lang="ru-RU" altLang="ru-RU" sz="1500" dirty="0" err="1">
                <a:solidFill>
                  <a:srgbClr val="000000"/>
                </a:solidFill>
                <a:latin typeface="Arial" panose="020B0500000000000000" pitchFamily="34" charset="0"/>
              </a:rPr>
              <a:t>eps</a:t>
            </a:r>
            <a:r>
              <a:rPr lang="ru-RU" altLang="ru-RU" sz="1500" dirty="0">
                <a:solidFill>
                  <a:srgbClr val="000000"/>
                </a:solidFill>
                <a:latin typeface="Arial" panose="020B0500000000000000" pitchFamily="34" charset="0"/>
              </a:rPr>
              <a:t>-иллюстрацию, она должна быть выполнена с разрешением 225-300 </a:t>
            </a:r>
            <a:r>
              <a:rPr lang="ru-RU" altLang="ru-RU" sz="1500" dirty="0" err="1">
                <a:solidFill>
                  <a:srgbClr val="000000"/>
                </a:solidFill>
                <a:latin typeface="Arial" panose="020B0500000000000000" pitchFamily="34" charset="0"/>
              </a:rPr>
              <a:t>dpi</a:t>
            </a:r>
            <a:r>
              <a:rPr lang="ru-RU" altLang="ru-RU" sz="1500" dirty="0">
                <a:solidFill>
                  <a:srgbClr val="000000"/>
                </a:solidFill>
                <a:latin typeface="Arial" panose="020B0500000000000000" pitchFamily="34" charset="0"/>
              </a:rPr>
              <a:t> и в масштабе 100%. В случае использования мелких шрифтов или наличия мелких деталей рекомендуется увеличивать разрешение для CMYK-изображений до 400 </a:t>
            </a:r>
            <a:r>
              <a:rPr lang="ru-RU" altLang="ru-RU" sz="1500" dirty="0" err="1">
                <a:solidFill>
                  <a:srgbClr val="000000"/>
                </a:solidFill>
                <a:latin typeface="Arial" panose="020B0500000000000000" pitchFamily="34" charset="0"/>
              </a:rPr>
              <a:t>dpi</a:t>
            </a:r>
            <a:r>
              <a:rPr lang="ru-RU" altLang="ru-RU" sz="1500" dirty="0">
                <a:solidFill>
                  <a:srgbClr val="000000"/>
                </a:solidFill>
                <a:latin typeface="Arial" panose="020B0500000000000000" pitchFamily="34" charset="0"/>
              </a:rPr>
              <a:t>.</a:t>
            </a:r>
            <a:r>
              <a:rPr lang="ru-RU" altLang="ru-RU" sz="1500" dirty="0">
                <a:latin typeface="Arial" panose="020B0500000000000000" pitchFamily="34" charset="0"/>
              </a:rPr>
              <a:t/>
            </a:r>
            <a:br>
              <a:rPr lang="ru-RU" altLang="ru-RU" sz="1500" dirty="0">
                <a:latin typeface="Arial" panose="020B0500000000000000" pitchFamily="34" charset="0"/>
              </a:rPr>
            </a:br>
            <a:endParaRPr lang="ru-RU" altLang="ru-RU" sz="1500" dirty="0">
              <a:latin typeface="Arial" panose="020B0500000000000000" pitchFamily="34" charset="0"/>
            </a:endParaRPr>
          </a:p>
          <a:p>
            <a:pPr defTabSz="1007943" eaLnBrk="0" fontAlgn="base" hangingPunct="0">
              <a:spcBef>
                <a:spcPct val="0"/>
              </a:spcBef>
              <a:spcAft>
                <a:spcPct val="0"/>
              </a:spcAft>
            </a:pPr>
            <a:endParaRPr lang="ru-RU" altLang="ru-RU" sz="1500" dirty="0">
              <a:latin typeface="Arial" panose="020B0500000000000000" pitchFamily="34" charset="0"/>
            </a:endParaRPr>
          </a:p>
        </p:txBody>
      </p:sp>
      <p:sp>
        <p:nvSpPr>
          <p:cNvPr id="12" name="Прямоугольник 11"/>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4" name="Прямоугольник 13"/>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ru-RU" sz="1418" dirty="0" smtClean="0">
                <a:solidFill>
                  <a:schemeClr val="bg1"/>
                </a:solidFill>
                <a:latin typeface="Arial" panose="020B0500000000000000" pitchFamily="34" charset="0"/>
              </a:rPr>
              <a:t>11</a:t>
            </a:r>
            <a:endParaRPr lang="ru-RU" sz="1418" dirty="0">
              <a:solidFill>
                <a:schemeClr val="bg1"/>
              </a:solidFill>
              <a:latin typeface="Arial" panose="020B0500000000000000" pitchFamily="34" charset="0"/>
            </a:endParaRPr>
          </a:p>
        </p:txBody>
      </p:sp>
      <p:sp>
        <p:nvSpPr>
          <p:cNvPr id="15" name="Прямоугольник 14"/>
          <p:cNvSpPr/>
          <p:nvPr/>
        </p:nvSpPr>
        <p:spPr>
          <a:xfrm>
            <a:off x="755795" y="199485"/>
            <a:ext cx="1099981" cy="338554"/>
          </a:xfrm>
          <a:prstGeom prst="rect">
            <a:avLst/>
          </a:prstGeom>
        </p:spPr>
        <p:txBody>
          <a:bodyPr wrap="none">
            <a:spAutoFit/>
          </a:bodyPr>
          <a:lstStyle/>
          <a:p>
            <a:r>
              <a:rPr lang="ru-RU" sz="1600" b="1" cap="all" dirty="0" smtClean="0">
                <a:solidFill>
                  <a:schemeClr val="bg1"/>
                </a:solidFill>
                <a:latin typeface="Arial" panose="020B0500000000000000" pitchFamily="34" charset="0"/>
              </a:rPr>
              <a:t>ФОРМАТ</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2481434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sp>
        <p:nvSpPr>
          <p:cNvPr id="15" name="Rectangle 1"/>
          <p:cNvSpPr>
            <a:spLocks noChangeArrowheads="1"/>
          </p:cNvSpPr>
          <p:nvPr/>
        </p:nvSpPr>
        <p:spPr bwMode="auto">
          <a:xfrm>
            <a:off x="809017" y="938707"/>
            <a:ext cx="6002530" cy="769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p>
            <a:pPr defTabSz="1007943" eaLnBrk="0" fontAlgn="base" hangingPunct="0">
              <a:spcBef>
                <a:spcPct val="0"/>
              </a:spcBef>
              <a:spcAft>
                <a:spcPct val="0"/>
              </a:spcAft>
            </a:pPr>
            <a:r>
              <a:rPr lang="ru-RU" sz="1500" dirty="0">
                <a:latin typeface="Arial" panose="020B0500000000000000" pitchFamily="34" charset="0"/>
              </a:rPr>
              <a:t>Суммарная плотность красок как в векторных, так и в</a:t>
            </a:r>
            <a:br>
              <a:rPr lang="ru-RU" sz="1500" dirty="0">
                <a:latin typeface="Arial" panose="020B0500000000000000" pitchFamily="34" charset="0"/>
              </a:rPr>
            </a:br>
            <a:r>
              <a:rPr lang="ru-RU" sz="1500" dirty="0">
                <a:latin typeface="Arial" panose="020B0500000000000000" pitchFamily="34" charset="0"/>
              </a:rPr>
              <a:t>растровых объектах для макетов в основной блок не</a:t>
            </a:r>
            <a:br>
              <a:rPr lang="ru-RU" sz="1500" dirty="0">
                <a:latin typeface="Arial" panose="020B0500000000000000" pitchFamily="34" charset="0"/>
              </a:rPr>
            </a:br>
            <a:r>
              <a:rPr lang="ru-RU" sz="1500" dirty="0">
                <a:latin typeface="Arial" panose="020B0500000000000000" pitchFamily="34" charset="0"/>
              </a:rPr>
              <a:t>должна превышать 300% (профиль ISOcoated_v2_300_</a:t>
            </a:r>
            <a:br>
              <a:rPr lang="ru-RU" sz="1500" dirty="0">
                <a:latin typeface="Arial" panose="020B0500000000000000" pitchFamily="34" charset="0"/>
              </a:rPr>
            </a:br>
            <a:r>
              <a:rPr lang="ru-RU" sz="1500" dirty="0" err="1">
                <a:latin typeface="Arial" panose="020B0500000000000000" pitchFamily="34" charset="0"/>
              </a:rPr>
              <a:t>eci.icc</a:t>
            </a:r>
            <a:r>
              <a:rPr lang="ru-RU" sz="1500" dirty="0">
                <a:latin typeface="Arial" panose="020B0500000000000000" pitchFamily="34" charset="0"/>
              </a:rPr>
              <a:t>), на обложки, глянцевые развороты, конверт и</a:t>
            </a:r>
            <a:br>
              <a:rPr lang="ru-RU" sz="1500" dirty="0">
                <a:latin typeface="Arial" panose="020B0500000000000000" pitchFamily="34" charset="0"/>
              </a:rPr>
            </a:br>
            <a:r>
              <a:rPr lang="ru-RU" sz="1500" dirty="0">
                <a:latin typeface="Arial" panose="020B0500000000000000" pitchFamily="34" charset="0"/>
              </a:rPr>
              <a:t>вклейки не должна превышать 330% (профиль ISOcoated_v2_eci.icc).</a:t>
            </a:r>
          </a:p>
          <a:p>
            <a:pPr defTabSz="1007943" eaLnBrk="0" fontAlgn="base" hangingPunct="0">
              <a:spcBef>
                <a:spcPct val="0"/>
              </a:spcBef>
              <a:spcAft>
                <a:spcPct val="0"/>
              </a:spcAft>
            </a:pPr>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В векторных файлах все шрифты должны быть переведены</a:t>
            </a:r>
            <a:br>
              <a:rPr lang="ru-RU" sz="1500" dirty="0">
                <a:latin typeface="Arial" panose="020B0500000000000000" pitchFamily="34" charset="0"/>
              </a:rPr>
            </a:br>
            <a:r>
              <a:rPr lang="ru-RU" sz="1500" dirty="0">
                <a:latin typeface="Arial" panose="020B0500000000000000" pitchFamily="34" charset="0"/>
              </a:rPr>
              <a:t>в кривые.</a:t>
            </a:r>
          </a:p>
          <a:p>
            <a:pPr lvl="1" defTabSz="1007943" eaLnBrk="0" fontAlgn="base" hangingPunct="0">
              <a:spcBef>
                <a:spcPct val="0"/>
              </a:spcBef>
              <a:spcAft>
                <a:spcPct val="0"/>
              </a:spcAft>
            </a:pPr>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Минимальный кегль текста, печатаемого одним цветом,</a:t>
            </a:r>
            <a:br>
              <a:rPr lang="ru-RU" sz="1500" dirty="0">
                <a:latin typeface="Arial" panose="020B0500000000000000" pitchFamily="34" charset="0"/>
              </a:rPr>
            </a:br>
            <a:r>
              <a:rPr lang="ru-RU" sz="1500" dirty="0">
                <a:latin typeface="Arial" panose="020B0500000000000000" pitchFamily="34" charset="0"/>
              </a:rPr>
              <a:t>составляет:</a:t>
            </a:r>
            <a:br>
              <a:rPr lang="ru-RU" sz="1500" dirty="0">
                <a:latin typeface="Arial" panose="020B0500000000000000" pitchFamily="34" charset="0"/>
              </a:rPr>
            </a:br>
            <a:r>
              <a:rPr lang="ru-RU" sz="1500" dirty="0">
                <a:latin typeface="Arial" panose="020B0500000000000000" pitchFamily="34" charset="0"/>
              </a:rPr>
              <a:t>• для рубленых шрифтов – 6 </a:t>
            </a:r>
            <a:r>
              <a:rPr lang="ru-RU" sz="1500" dirty="0" err="1">
                <a:latin typeface="Arial" panose="020B0500000000000000" pitchFamily="34" charset="0"/>
              </a:rPr>
              <a:t>pt</a:t>
            </a:r>
            <a:r>
              <a:rPr lang="ru-RU" sz="1500" dirty="0">
                <a:latin typeface="Arial" panose="020B0500000000000000" pitchFamily="34" charset="0"/>
              </a:rPr>
              <a:t>,</a:t>
            </a:r>
            <a:br>
              <a:rPr lang="ru-RU" sz="1500" dirty="0">
                <a:latin typeface="Arial" panose="020B0500000000000000" pitchFamily="34" charset="0"/>
              </a:rPr>
            </a:br>
            <a:r>
              <a:rPr lang="ru-RU" sz="1500" dirty="0">
                <a:latin typeface="Arial" panose="020B0500000000000000" pitchFamily="34" charset="0"/>
              </a:rPr>
              <a:t>• для засечных шрифтов – 7 </a:t>
            </a:r>
            <a:r>
              <a:rPr lang="ru-RU" sz="1500" dirty="0" err="1">
                <a:latin typeface="Arial" panose="020B0500000000000000" pitchFamily="34" charset="0"/>
              </a:rPr>
              <a:t>pt</a:t>
            </a:r>
            <a:r>
              <a:rPr lang="ru-RU" sz="1500" dirty="0">
                <a:latin typeface="Arial" panose="020B0500000000000000" pitchFamily="34" charset="0"/>
              </a:rPr>
              <a:t>.</a:t>
            </a:r>
            <a:br>
              <a:rPr lang="ru-RU" sz="1500" dirty="0">
                <a:latin typeface="Arial" panose="020B0500000000000000" pitchFamily="34" charset="0"/>
              </a:rPr>
            </a:br>
            <a:r>
              <a:rPr lang="ru-RU" sz="1500" dirty="0">
                <a:latin typeface="Arial" panose="020B0500000000000000" pitchFamily="34" charset="0"/>
              </a:rPr>
              <a:t>Минимальный кегль для печати, выполняемой более чем</a:t>
            </a:r>
            <a:br>
              <a:rPr lang="ru-RU" sz="1500" dirty="0">
                <a:latin typeface="Arial" panose="020B0500000000000000" pitchFamily="34" charset="0"/>
              </a:rPr>
            </a:br>
            <a:r>
              <a:rPr lang="ru-RU" sz="1500" dirty="0">
                <a:latin typeface="Arial" panose="020B0500000000000000" pitchFamily="34" charset="0"/>
              </a:rPr>
              <a:t>одним цветом или в негативе (выворотка), составляет:</a:t>
            </a:r>
            <a:br>
              <a:rPr lang="ru-RU" sz="1500" dirty="0">
                <a:latin typeface="Arial" panose="020B0500000000000000" pitchFamily="34" charset="0"/>
              </a:rPr>
            </a:br>
            <a:r>
              <a:rPr lang="ru-RU" sz="1500" dirty="0">
                <a:latin typeface="Arial" panose="020B0500000000000000" pitchFamily="34" charset="0"/>
              </a:rPr>
              <a:t>• для рубленых шрифтов – 8 </a:t>
            </a:r>
            <a:r>
              <a:rPr lang="ru-RU" sz="1500" dirty="0" err="1">
                <a:latin typeface="Arial" panose="020B0500000000000000" pitchFamily="34" charset="0"/>
              </a:rPr>
              <a:t>pt</a:t>
            </a:r>
            <a:r>
              <a:rPr lang="ru-RU" sz="1500" dirty="0">
                <a:latin typeface="Arial" panose="020B0500000000000000" pitchFamily="34" charset="0"/>
              </a:rPr>
              <a:t>,</a:t>
            </a:r>
            <a:br>
              <a:rPr lang="ru-RU" sz="1500" dirty="0">
                <a:latin typeface="Arial" panose="020B0500000000000000" pitchFamily="34" charset="0"/>
              </a:rPr>
            </a:br>
            <a:r>
              <a:rPr lang="ru-RU" sz="1500" dirty="0">
                <a:latin typeface="Arial" panose="020B0500000000000000" pitchFamily="34" charset="0"/>
              </a:rPr>
              <a:t>• для засечных шрифтов – 10 </a:t>
            </a:r>
            <a:r>
              <a:rPr lang="ru-RU" sz="1500" dirty="0" err="1">
                <a:latin typeface="Arial" panose="020B0500000000000000" pitchFamily="34" charset="0"/>
              </a:rPr>
              <a:t>pt</a:t>
            </a:r>
            <a:r>
              <a:rPr lang="ru-RU" sz="1500" dirty="0">
                <a:latin typeface="Arial" panose="020B0500000000000000" pitchFamily="34" charset="0"/>
              </a:rPr>
              <a:t>.</a:t>
            </a:r>
          </a:p>
          <a:p>
            <a:pPr defTabSz="1007943" eaLnBrk="0" fontAlgn="base" hangingPunct="0">
              <a:spcBef>
                <a:spcPct val="0"/>
              </a:spcBef>
              <a:spcAft>
                <a:spcPct val="0"/>
              </a:spcAft>
            </a:pPr>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НЕ рекомендуется использование шрифтов на</a:t>
            </a:r>
            <a:br>
              <a:rPr lang="ru-RU" sz="1500" dirty="0">
                <a:latin typeface="Arial" panose="020B0500000000000000" pitchFamily="34" charset="0"/>
              </a:rPr>
            </a:br>
            <a:r>
              <a:rPr lang="ru-RU" sz="1500" dirty="0" err="1">
                <a:latin typeface="Arial" panose="020B0500000000000000" pitchFamily="34" charset="0"/>
              </a:rPr>
              <a:t>четырехкрасочной</a:t>
            </a:r>
            <a:r>
              <a:rPr lang="ru-RU" sz="1500" dirty="0">
                <a:latin typeface="Arial" panose="020B0500000000000000" pitchFamily="34" charset="0"/>
              </a:rPr>
              <a:t> выворотке или в </a:t>
            </a:r>
            <a:r>
              <a:rPr lang="ru-RU" sz="1500" dirty="0" err="1">
                <a:latin typeface="Arial" panose="020B0500000000000000" pitchFamily="34" charset="0"/>
              </a:rPr>
              <a:t>четырехкрасочных</a:t>
            </a:r>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цветах в связи с возможным </a:t>
            </a:r>
            <a:r>
              <a:rPr lang="ru-RU" sz="1500" dirty="0" err="1">
                <a:latin typeface="Arial" panose="020B0500000000000000" pitchFamily="34" charset="0"/>
              </a:rPr>
              <a:t>несовмещением</a:t>
            </a:r>
            <a:r>
              <a:rPr lang="ru-RU" sz="1500" dirty="0">
                <a:latin typeface="Arial" panose="020B0500000000000000" pitchFamily="34" charset="0"/>
              </a:rPr>
              <a:t> в пределах</a:t>
            </a:r>
            <a:br>
              <a:rPr lang="ru-RU" sz="1500" dirty="0">
                <a:latin typeface="Arial" panose="020B0500000000000000" pitchFamily="34" charset="0"/>
              </a:rPr>
            </a:br>
            <a:r>
              <a:rPr lang="ru-RU" sz="1500" dirty="0">
                <a:latin typeface="Arial" panose="020B0500000000000000" pitchFamily="34" charset="0"/>
              </a:rPr>
              <a:t>допуска, что может быть заметно на мелких гарнитурах и/</a:t>
            </a:r>
            <a:br>
              <a:rPr lang="ru-RU" sz="1500" dirty="0">
                <a:latin typeface="Arial" panose="020B0500000000000000" pitchFamily="34" charset="0"/>
              </a:rPr>
            </a:br>
            <a:r>
              <a:rPr lang="ru-RU" sz="1500" dirty="0">
                <a:latin typeface="Arial" panose="020B0500000000000000" pitchFamily="34" charset="0"/>
              </a:rPr>
              <a:t>или на гарнитурах с засечками (серифных).</a:t>
            </a:r>
          </a:p>
          <a:p>
            <a:pPr defTabSz="1007943" eaLnBrk="0" fontAlgn="base" hangingPunct="0">
              <a:spcBef>
                <a:spcPct val="0"/>
              </a:spcBef>
              <a:spcAft>
                <a:spcPct val="0"/>
              </a:spcAft>
            </a:pPr>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При использовании в макете белых мелких тонких</a:t>
            </a:r>
            <a:br>
              <a:rPr lang="ru-RU" sz="1500" dirty="0">
                <a:latin typeface="Arial" panose="020B0500000000000000" pitchFamily="34" charset="0"/>
              </a:rPr>
            </a:br>
            <a:r>
              <a:rPr lang="ru-RU" sz="1500" dirty="0">
                <a:latin typeface="Arial" panose="020B0500000000000000" pitchFamily="34" charset="0"/>
              </a:rPr>
              <a:t>шрифтов (выворотка) на сложном черном поле (композит)</a:t>
            </a:r>
            <a:br>
              <a:rPr lang="ru-RU" sz="1500" dirty="0">
                <a:latin typeface="Arial" panose="020B0500000000000000" pitchFamily="34" charset="0"/>
              </a:rPr>
            </a:br>
            <a:r>
              <a:rPr lang="ru-RU" sz="1500" dirty="0">
                <a:latin typeface="Arial" panose="020B0500000000000000" pitchFamily="34" charset="0"/>
              </a:rPr>
              <a:t>рекомендуется задавать «</a:t>
            </a:r>
            <a:r>
              <a:rPr lang="ru-RU" sz="1500" dirty="0" err="1">
                <a:latin typeface="Arial" panose="020B0500000000000000" pitchFamily="34" charset="0"/>
              </a:rPr>
              <a:t>треппинг</a:t>
            </a:r>
            <a:r>
              <a:rPr lang="ru-RU" sz="1500" dirty="0">
                <a:latin typeface="Arial" panose="020B0500000000000000" pitchFamily="34" charset="0"/>
              </a:rPr>
              <a:t> по черному» во</a:t>
            </a:r>
            <a:br>
              <a:rPr lang="ru-RU" sz="1500" dirty="0">
                <a:latin typeface="Arial" panose="020B0500000000000000" pitchFamily="34" charset="0"/>
              </a:rPr>
            </a:br>
            <a:r>
              <a:rPr lang="ru-RU" sz="1500" dirty="0">
                <a:latin typeface="Arial" panose="020B0500000000000000" pitchFamily="34" charset="0"/>
              </a:rPr>
              <a:t>избежание окрашивания текста при </a:t>
            </a:r>
            <a:r>
              <a:rPr lang="ru-RU" sz="1500" dirty="0" err="1">
                <a:latin typeface="Arial" panose="020B0500000000000000" pitchFamily="34" charset="0"/>
              </a:rPr>
              <a:t>несовмещении</a:t>
            </a:r>
            <a:r>
              <a:rPr lang="ru-RU" sz="1500" dirty="0">
                <a:latin typeface="Arial" panose="020B0500000000000000" pitchFamily="34" charset="0"/>
              </a:rPr>
              <a:t>. Принцип</a:t>
            </a:r>
            <a:br>
              <a:rPr lang="ru-RU" sz="1500" dirty="0">
                <a:latin typeface="Arial" panose="020B0500000000000000" pitchFamily="34" charset="0"/>
              </a:rPr>
            </a:br>
            <a:r>
              <a:rPr lang="ru-RU" sz="1500" dirty="0">
                <a:latin typeface="Arial" panose="020B0500000000000000" pitchFamily="34" charset="0"/>
              </a:rPr>
              <a:t>«</a:t>
            </a:r>
            <a:r>
              <a:rPr lang="ru-RU" sz="1500" dirty="0" err="1">
                <a:latin typeface="Arial" panose="020B0500000000000000" pitchFamily="34" charset="0"/>
              </a:rPr>
              <a:t>треппинга</a:t>
            </a:r>
            <a:r>
              <a:rPr lang="ru-RU" sz="1500" dirty="0">
                <a:latin typeface="Arial" panose="020B0500000000000000" pitchFamily="34" charset="0"/>
              </a:rPr>
              <a:t> по черному» лежит в задании вокруг любого</a:t>
            </a:r>
            <a:br>
              <a:rPr lang="ru-RU" sz="1500" dirty="0">
                <a:latin typeface="Arial" panose="020B0500000000000000" pitchFamily="34" charset="0"/>
              </a:rPr>
            </a:br>
            <a:r>
              <a:rPr lang="ru-RU" sz="1500" dirty="0">
                <a:latin typeface="Arial" panose="020B0500000000000000" pitchFamily="34" charset="0"/>
              </a:rPr>
              <a:t>белого объекта тонкой обводки толщиной 0,04 </a:t>
            </a:r>
            <a:r>
              <a:rPr lang="ru-RU" sz="1500" dirty="0" err="1">
                <a:latin typeface="Arial" panose="020B0500000000000000" pitchFamily="34" charset="0"/>
              </a:rPr>
              <a:t>pt</a:t>
            </a:r>
            <a:r>
              <a:rPr lang="ru-RU" sz="1500" dirty="0">
                <a:latin typeface="Arial" panose="020B0500000000000000" pitchFamily="34" charset="0"/>
              </a:rPr>
              <a:t> и типом</a:t>
            </a:r>
            <a:br>
              <a:rPr lang="ru-RU" sz="1500" dirty="0">
                <a:latin typeface="Arial" panose="020B0500000000000000" pitchFamily="34" charset="0"/>
              </a:rPr>
            </a:br>
            <a:r>
              <a:rPr lang="ru-RU" sz="1500" dirty="0">
                <a:latin typeface="Arial" panose="020B0500000000000000" pitchFamily="34" charset="0"/>
              </a:rPr>
              <a:t>наложения </a:t>
            </a:r>
            <a:r>
              <a:rPr lang="ru-RU" sz="1500" dirty="0" err="1">
                <a:latin typeface="Arial" panose="020B0500000000000000" pitchFamily="34" charset="0"/>
              </a:rPr>
              <a:t>knockout</a:t>
            </a:r>
            <a:r>
              <a:rPr lang="ru-RU" sz="1500" dirty="0" smtClean="0">
                <a:latin typeface="Arial" panose="020B0500000000000000" pitchFamily="34" charset="0"/>
              </a:rPr>
              <a:t>.</a:t>
            </a:r>
            <a:endParaRPr lang="ru-RU" sz="1500" dirty="0">
              <a:latin typeface="Arial" panose="020B0500000000000000" pitchFamily="34" charset="0"/>
            </a:endParaRPr>
          </a:p>
        </p:txBody>
      </p:sp>
      <p:sp>
        <p:nvSpPr>
          <p:cNvPr id="10" name="Прямоугольник 9"/>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5"/>
              </a:rPr>
              <a:t>www.armenia</a:t>
            </a:r>
            <a:r>
              <a:rPr lang="en-US" sz="1063" dirty="0">
                <a:solidFill>
                  <a:srgbClr val="00B0F0"/>
                </a:solidFill>
                <a:hlinkClick r:id="rId5"/>
              </a:rPr>
              <a:t>tourism</a:t>
            </a:r>
            <a:r>
              <a:rPr lang="ru-RU" sz="1063" dirty="0">
                <a:solidFill>
                  <a:srgbClr val="00B0F0"/>
                </a:solidFill>
                <a:hlinkClick r:id="rId5"/>
              </a:rPr>
              <a:t>.</a:t>
            </a:r>
            <a:r>
              <a:rPr lang="ru-RU" sz="1063" dirty="0" err="1">
                <a:solidFill>
                  <a:srgbClr val="00B0F0"/>
                </a:solidFill>
                <a:hlinkClick r:id="rId5"/>
              </a:rPr>
              <a:t>ru</a:t>
            </a:r>
            <a:r>
              <a:rPr lang="en-US" sz="1063" dirty="0">
                <a:solidFill>
                  <a:srgbClr val="00B0F0"/>
                </a:solidFill>
              </a:rPr>
              <a:t> </a:t>
            </a:r>
            <a:r>
              <a:rPr lang="ru-RU" sz="1063" dirty="0">
                <a:solidFill>
                  <a:srgbClr val="00B0F0"/>
                </a:solidFill>
              </a:rPr>
              <a:t> </a:t>
            </a:r>
            <a:endParaRPr lang="ru-RU" sz="1063" dirty="0"/>
          </a:p>
        </p:txBody>
      </p:sp>
      <p:sp>
        <p:nvSpPr>
          <p:cNvPr id="11" name="Прямоугольник 10"/>
          <p:cNvSpPr/>
          <p:nvPr/>
        </p:nvSpPr>
        <p:spPr>
          <a:xfrm>
            <a:off x="6492047" y="8813967"/>
            <a:ext cx="562922" cy="310534"/>
          </a:xfrm>
          <a:prstGeom prst="rect">
            <a:avLst/>
          </a:prstGeom>
        </p:spPr>
        <p:txBody>
          <a:bodyPr wrap="square">
            <a:spAutoFit/>
          </a:bodyPr>
          <a:lstStyle/>
          <a:p>
            <a:pPr algn="ctr"/>
            <a:r>
              <a:rPr lang="ru-RU" sz="1418" dirty="0" smtClean="0">
                <a:latin typeface="Arial" panose="020B0500000000000000" pitchFamily="34" charset="0"/>
              </a:rPr>
              <a:t>12</a:t>
            </a:r>
            <a:endParaRPr lang="ru-RU" sz="1418" dirty="0">
              <a:latin typeface="Arial" panose="020B0500000000000000" pitchFamily="34" charset="0"/>
            </a:endParaRPr>
          </a:p>
        </p:txBody>
      </p:sp>
      <p:sp>
        <p:nvSpPr>
          <p:cNvPr id="12" name="Прямоугольник 11"/>
          <p:cNvSpPr/>
          <p:nvPr/>
        </p:nvSpPr>
        <p:spPr>
          <a:xfrm>
            <a:off x="4399747" y="193033"/>
            <a:ext cx="2853667" cy="338554"/>
          </a:xfrm>
          <a:prstGeom prst="rect">
            <a:avLst/>
          </a:prstGeom>
        </p:spPr>
        <p:txBody>
          <a:bodyPr wrap="square">
            <a:spAutoFit/>
          </a:bodyPr>
          <a:lstStyle/>
          <a:p>
            <a:r>
              <a:rPr lang="ru-RU" sz="1600" b="1" cap="all" dirty="0" smtClean="0">
                <a:solidFill>
                  <a:schemeClr val="bg1"/>
                </a:solidFill>
                <a:latin typeface="Arial" panose="020B0500000000000000" pitchFamily="34" charset="0"/>
              </a:rPr>
              <a:t>РЕКЛАМА</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2762851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 y="-4299"/>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13</a:t>
            </a:r>
            <a:endParaRPr lang="ru-RU" sz="1418" dirty="0">
              <a:solidFill>
                <a:schemeClr val="bg1"/>
              </a:solidFill>
              <a:latin typeface="Arial" panose="020B0500000000000000" pitchFamily="34" charset="0"/>
            </a:endParaRPr>
          </a:p>
        </p:txBody>
      </p:sp>
      <p:sp>
        <p:nvSpPr>
          <p:cNvPr id="9" name="Прямоугольник 8"/>
          <p:cNvSpPr/>
          <p:nvPr/>
        </p:nvSpPr>
        <p:spPr>
          <a:xfrm>
            <a:off x="769231" y="933652"/>
            <a:ext cx="5875325" cy="7690310"/>
          </a:xfrm>
          <a:prstGeom prst="rect">
            <a:avLst/>
          </a:prstGeom>
        </p:spPr>
        <p:txBody>
          <a:bodyPr wrap="square">
            <a:spAutoFit/>
          </a:bodyPr>
          <a:lstStyle/>
          <a:p>
            <a:r>
              <a:rPr lang="ru-RU" sz="1543" dirty="0">
                <a:latin typeface="Arial" panose="020B0500000000000000" pitchFamily="34" charset="0"/>
              </a:rPr>
              <a:t>Минимальная допустимая толщина линии составляет 0,2 </a:t>
            </a:r>
            <a:r>
              <a:rPr lang="ru-RU" sz="1543" dirty="0" err="1">
                <a:latin typeface="Arial" panose="020B0500000000000000" pitchFamily="34" charset="0"/>
              </a:rPr>
              <a:t>pt</a:t>
            </a:r>
            <a:r>
              <a:rPr lang="ru-RU" sz="1543" dirty="0">
                <a:latin typeface="Arial" panose="020B0500000000000000" pitchFamily="34" charset="0"/>
              </a:rPr>
              <a:t>.</a:t>
            </a:r>
            <a:br>
              <a:rPr lang="ru-RU" sz="1543" dirty="0">
                <a:latin typeface="Arial" panose="020B0500000000000000" pitchFamily="34" charset="0"/>
              </a:rPr>
            </a:br>
            <a:r>
              <a:rPr lang="ru-RU" sz="1543" dirty="0">
                <a:latin typeface="Arial" panose="020B0500000000000000" pitchFamily="34" charset="0"/>
              </a:rPr>
              <a:t>Линии в негативе или более чем в одном цвете должны </a:t>
            </a:r>
            <a:r>
              <a:rPr lang="ru-RU" sz="1543" dirty="0" smtClean="0">
                <a:latin typeface="Arial" panose="020B0500000000000000" pitchFamily="34" charset="0"/>
              </a:rPr>
              <a:t>иметь толщину </a:t>
            </a:r>
            <a:r>
              <a:rPr lang="ru-RU" sz="1543" dirty="0">
                <a:latin typeface="Arial" panose="020B0500000000000000" pitchFamily="34" charset="0"/>
              </a:rPr>
              <a:t>не менее 0,75 </a:t>
            </a:r>
            <a:r>
              <a:rPr lang="ru-RU" sz="1543" dirty="0" err="1">
                <a:latin typeface="Arial" panose="020B0500000000000000" pitchFamily="34" charset="0"/>
              </a:rPr>
              <a:t>pt</a:t>
            </a:r>
            <a:r>
              <a:rPr lang="ru-RU" sz="1543" dirty="0">
                <a:latin typeface="Arial" panose="020B0500000000000000" pitchFamily="34" charset="0"/>
              </a:rPr>
              <a:t>.</a:t>
            </a:r>
          </a:p>
          <a:p>
            <a:endParaRPr lang="ru-RU" sz="1543" dirty="0" smtClean="0">
              <a:latin typeface="Arial" panose="020B0500000000000000" pitchFamily="34" charset="0"/>
            </a:endParaRPr>
          </a:p>
          <a:p>
            <a:r>
              <a:rPr lang="ru-RU" sz="1543" dirty="0" smtClean="0">
                <a:latin typeface="Arial" panose="020B0500000000000000" pitchFamily="34" charset="0"/>
              </a:rPr>
              <a:t>Макеты</a:t>
            </a:r>
            <a:r>
              <a:rPr lang="ru-RU" sz="1543" dirty="0">
                <a:latin typeface="Arial" panose="020B0500000000000000" pitchFamily="34" charset="0"/>
              </a:rPr>
              <a:t>, выполненные навылет, должны иметь припуск 5 мм,</a:t>
            </a:r>
            <a:br>
              <a:rPr lang="ru-RU" sz="1543" dirty="0">
                <a:latin typeface="Arial" panose="020B0500000000000000" pitchFamily="34" charset="0"/>
              </a:rPr>
            </a:br>
            <a:r>
              <a:rPr lang="ru-RU" sz="1543" dirty="0">
                <a:latin typeface="Arial" panose="020B0500000000000000" pitchFamily="34" charset="0"/>
              </a:rPr>
              <a:t>то есть фактический размер рекламы должен увеличиться</a:t>
            </a:r>
            <a:br>
              <a:rPr lang="ru-RU" sz="1543" dirty="0">
                <a:latin typeface="Arial" panose="020B0500000000000000" pitchFamily="34" charset="0"/>
              </a:rPr>
            </a:br>
            <a:r>
              <a:rPr lang="ru-RU" sz="1543" dirty="0">
                <a:latin typeface="Arial" panose="020B0500000000000000" pitchFamily="34" charset="0"/>
              </a:rPr>
              <a:t>на 10 мм по горизонтали и 10 мм по вертикали. В таком</a:t>
            </a:r>
            <a:br>
              <a:rPr lang="ru-RU" sz="1543" dirty="0">
                <a:latin typeface="Arial" panose="020B0500000000000000" pitchFamily="34" charset="0"/>
              </a:rPr>
            </a:br>
            <a:r>
              <a:rPr lang="ru-RU" sz="1543" dirty="0">
                <a:latin typeface="Arial" panose="020B0500000000000000" pitchFamily="34" charset="0"/>
              </a:rPr>
              <a:t>случае обрезной размер не надо обозначать какой-либо</a:t>
            </a:r>
            <a:br>
              <a:rPr lang="ru-RU" sz="1543" dirty="0">
                <a:latin typeface="Arial" panose="020B0500000000000000" pitchFamily="34" charset="0"/>
              </a:rPr>
            </a:br>
            <a:r>
              <a:rPr lang="ru-RU" sz="1543" dirty="0">
                <a:latin typeface="Arial" panose="020B0500000000000000" pitchFamily="34" charset="0"/>
              </a:rPr>
              <a:t>дополнительной рамкой, которая может быть расценена как</a:t>
            </a:r>
            <a:br>
              <a:rPr lang="ru-RU" sz="1543" dirty="0">
                <a:latin typeface="Arial" panose="020B0500000000000000" pitchFamily="34" charset="0"/>
              </a:rPr>
            </a:br>
            <a:r>
              <a:rPr lang="ru-RU" sz="1543" dirty="0">
                <a:latin typeface="Arial" panose="020B0500000000000000" pitchFamily="34" charset="0"/>
              </a:rPr>
              <a:t>графический элемент и оставлена при печати.</a:t>
            </a:r>
            <a:br>
              <a:rPr lang="ru-RU" sz="1543" dirty="0">
                <a:latin typeface="Arial" panose="020B0500000000000000" pitchFamily="34" charset="0"/>
              </a:rPr>
            </a:br>
            <a:r>
              <a:rPr lang="ru-RU" sz="1543" dirty="0">
                <a:latin typeface="Arial" panose="020B0500000000000000" pitchFamily="34" charset="0"/>
              </a:rPr>
              <a:t>Текстовые и значимые графические элементы должны</a:t>
            </a:r>
            <a:br>
              <a:rPr lang="ru-RU" sz="1543" dirty="0">
                <a:latin typeface="Arial" panose="020B0500000000000000" pitchFamily="34" charset="0"/>
              </a:rPr>
            </a:br>
            <a:r>
              <a:rPr lang="ru-RU" sz="1543" dirty="0">
                <a:latin typeface="Arial" panose="020B0500000000000000" pitchFamily="34" charset="0"/>
              </a:rPr>
              <a:t>находиться на расстоянии не менее 5 мм от линии обреза</a:t>
            </a:r>
            <a:br>
              <a:rPr lang="ru-RU" sz="1543" dirty="0">
                <a:latin typeface="Arial" panose="020B0500000000000000" pitchFamily="34" charset="0"/>
              </a:rPr>
            </a:br>
            <a:r>
              <a:rPr lang="ru-RU" sz="1543" dirty="0">
                <a:latin typeface="Arial" panose="020B0500000000000000" pitchFamily="34" charset="0"/>
              </a:rPr>
              <a:t>внутрь от края полосы, а со стороны корешка – на 10 мм </a:t>
            </a:r>
            <a:r>
              <a:rPr lang="ru-RU" sz="1543" dirty="0" err="1">
                <a:latin typeface="Arial" panose="020B0500000000000000" pitchFamily="34" charset="0"/>
              </a:rPr>
              <a:t>изза</a:t>
            </a:r>
            <a:r>
              <a:rPr lang="ru-RU" sz="1543" dirty="0">
                <a:latin typeface="Arial" panose="020B0500000000000000" pitchFamily="34" charset="0"/>
              </a:rPr>
              <a:t> неполного раскрытия журнала с клеевым скреплением.</a:t>
            </a:r>
            <a:br>
              <a:rPr lang="ru-RU" sz="1543" dirty="0">
                <a:latin typeface="Arial" panose="020B0500000000000000" pitchFamily="34" charset="0"/>
              </a:rPr>
            </a:br>
            <a:r>
              <a:rPr lang="ru-RU" sz="1543" dirty="0">
                <a:latin typeface="Arial" panose="020B0500000000000000" pitchFamily="34" charset="0"/>
              </a:rPr>
              <a:t>Не рекомендуется по краям полосы делать узкие</a:t>
            </a:r>
            <a:br>
              <a:rPr lang="ru-RU" sz="1543" dirty="0">
                <a:latin typeface="Arial" panose="020B0500000000000000" pitchFamily="34" charset="0"/>
              </a:rPr>
            </a:br>
            <a:r>
              <a:rPr lang="ru-RU" sz="1543" dirty="0">
                <a:latin typeface="Arial" panose="020B0500000000000000" pitchFamily="34" charset="0"/>
              </a:rPr>
              <a:t>рамки (оставлять узкое белое поле). </a:t>
            </a:r>
          </a:p>
          <a:p>
            <a:endParaRPr lang="ru-RU" sz="1543" dirty="0">
              <a:latin typeface="Arial" panose="020B0500000000000000" pitchFamily="34" charset="0"/>
            </a:endParaRPr>
          </a:p>
          <a:p>
            <a:r>
              <a:rPr lang="ru-RU" sz="1543" dirty="0">
                <a:latin typeface="Arial" panose="020B0500000000000000" pitchFamily="34" charset="0"/>
              </a:rPr>
              <a:t>Для макетов</a:t>
            </a:r>
            <a:r>
              <a:rPr lang="ru-RU" sz="1543" dirty="0" smtClean="0">
                <a:latin typeface="Arial" panose="020B0500000000000000" pitchFamily="34" charset="0"/>
              </a:rPr>
              <a:t>, выполненных </a:t>
            </a:r>
            <a:r>
              <a:rPr lang="ru-RU" sz="1543" dirty="0">
                <a:latin typeface="Arial" panose="020B0500000000000000" pitchFamily="34" charset="0"/>
              </a:rPr>
              <a:t>в разворот (2/1), необходимо наличие </a:t>
            </a:r>
            <a:r>
              <a:rPr lang="ru-RU" sz="1543" dirty="0" err="1">
                <a:latin typeface="Arial" panose="020B0500000000000000" pitchFamily="34" charset="0"/>
              </a:rPr>
              <a:t>расстава</a:t>
            </a:r>
            <a:r>
              <a:rPr lang="ru-RU" sz="1543" dirty="0">
                <a:latin typeface="Arial" panose="020B0500000000000000" pitchFamily="34" charset="0"/>
              </a:rPr>
              <a:t> по 3 мм с каждой стороны на корешок</a:t>
            </a:r>
            <a:br>
              <a:rPr lang="ru-RU" sz="1543" dirty="0">
                <a:latin typeface="Arial" panose="020B0500000000000000" pitchFamily="34" charset="0"/>
              </a:rPr>
            </a:br>
            <a:r>
              <a:rPr lang="ru-RU" sz="1543" dirty="0">
                <a:latin typeface="Arial" panose="020B0500000000000000" pitchFamily="34" charset="0"/>
              </a:rPr>
              <a:t>(для обложечного разворота – 6 мм). Из-за технологических особенностей полиграфического производства достичь полного совмещения полос разворота практически невозможно, допуск составляет 2 мм, в связи с этим нежелательно использование наклонных линий, надписей и иных значимых элементов в месте стыковки разворотной рекламы.</a:t>
            </a:r>
          </a:p>
          <a:p>
            <a:r>
              <a:rPr lang="ru-RU" sz="1543" dirty="0">
                <a:latin typeface="Arial" panose="020B0500000000000000" pitchFamily="34" charset="0"/>
              </a:rPr>
              <a:t>На обложке вдоль корешка выполняется </a:t>
            </a:r>
            <a:r>
              <a:rPr lang="ru-RU" sz="1543" dirty="0" err="1">
                <a:latin typeface="Arial" panose="020B0500000000000000" pitchFamily="34" charset="0"/>
              </a:rPr>
              <a:t>биговка</a:t>
            </a:r>
            <a:r>
              <a:rPr lang="ru-RU" sz="1543" dirty="0">
                <a:latin typeface="Arial" panose="020B0500000000000000" pitchFamily="34" charset="0"/>
              </a:rPr>
              <a:t> на</a:t>
            </a:r>
            <a:br>
              <a:rPr lang="ru-RU" sz="1543" dirty="0">
                <a:latin typeface="Arial" panose="020B0500000000000000" pitchFamily="34" charset="0"/>
              </a:rPr>
            </a:br>
            <a:r>
              <a:rPr lang="ru-RU" sz="1543" dirty="0">
                <a:latin typeface="Arial" panose="020B0500000000000000" pitchFamily="34" charset="0"/>
              </a:rPr>
              <a:t>расстоянии 5–7 мм от корешка. На месте </a:t>
            </a:r>
            <a:r>
              <a:rPr lang="ru-RU" sz="1543" dirty="0" err="1">
                <a:latin typeface="Arial" panose="020B0500000000000000" pitchFamily="34" charset="0"/>
              </a:rPr>
              <a:t>биговки</a:t>
            </a:r>
            <a:r>
              <a:rPr lang="ru-RU" sz="1543" dirty="0">
                <a:latin typeface="Arial" panose="020B0500000000000000" pitchFamily="34" charset="0"/>
              </a:rPr>
              <a:t/>
            </a:r>
            <a:br>
              <a:rPr lang="ru-RU" sz="1543" dirty="0">
                <a:latin typeface="Arial" panose="020B0500000000000000" pitchFamily="34" charset="0"/>
              </a:rPr>
            </a:br>
            <a:r>
              <a:rPr lang="ru-RU" sz="1543" dirty="0">
                <a:latin typeface="Arial" panose="020B0500000000000000" pitchFamily="34" charset="0"/>
              </a:rPr>
              <a:t>происходит </a:t>
            </a:r>
            <a:r>
              <a:rPr lang="ru-RU" sz="1543" dirty="0" err="1">
                <a:latin typeface="Arial" panose="020B0500000000000000" pitchFamily="34" charset="0"/>
              </a:rPr>
              <a:t>заламывание</a:t>
            </a:r>
            <a:r>
              <a:rPr lang="ru-RU" sz="1543" dirty="0">
                <a:latin typeface="Arial" panose="020B0500000000000000" pitchFamily="34" charset="0"/>
              </a:rPr>
              <a:t> бумаги – таким образом, тексты</a:t>
            </a:r>
            <a:br>
              <a:rPr lang="ru-RU" sz="1543" dirty="0">
                <a:latin typeface="Arial" panose="020B0500000000000000" pitchFamily="34" charset="0"/>
              </a:rPr>
            </a:br>
            <a:r>
              <a:rPr lang="ru-RU" sz="1543" dirty="0">
                <a:latin typeface="Arial" panose="020B0500000000000000" pitchFamily="34" charset="0"/>
              </a:rPr>
              <a:t>и иные значимые элементы на четвертой обложке должны</a:t>
            </a:r>
            <a:br>
              <a:rPr lang="ru-RU" sz="1543" dirty="0">
                <a:latin typeface="Arial" panose="020B0500000000000000" pitchFamily="34" charset="0"/>
              </a:rPr>
            </a:br>
            <a:r>
              <a:rPr lang="ru-RU" sz="1543" dirty="0">
                <a:latin typeface="Arial" panose="020B0500000000000000" pitchFamily="34" charset="0"/>
              </a:rPr>
              <a:t>отступать от корешка минимум на 7 мм.</a:t>
            </a:r>
          </a:p>
        </p:txBody>
      </p:sp>
      <p:sp>
        <p:nvSpPr>
          <p:cNvPr id="11" name="Прямоугольник 10"/>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2" name="Прямоугольник 11"/>
          <p:cNvSpPr/>
          <p:nvPr/>
        </p:nvSpPr>
        <p:spPr>
          <a:xfrm>
            <a:off x="340659" y="8865156"/>
            <a:ext cx="1021976" cy="310534"/>
          </a:xfrm>
          <a:prstGeom prst="rect">
            <a:avLst/>
          </a:prstGeom>
        </p:spPr>
        <p:txBody>
          <a:bodyPr wrap="square">
            <a:spAutoFit/>
          </a:bodyPr>
          <a:lstStyle/>
          <a:p>
            <a:pPr algn="ctr"/>
            <a:r>
              <a:rPr lang="en-US" sz="1418" dirty="0" smtClean="0">
                <a:solidFill>
                  <a:schemeClr val="bg1"/>
                </a:solidFill>
                <a:latin typeface="Arial" panose="020B0500000000000000" pitchFamily="34" charset="0"/>
              </a:rPr>
              <a:t>GATE</a:t>
            </a:r>
            <a:r>
              <a:rPr lang="ru-RU" sz="1418" dirty="0" smtClean="0">
                <a:solidFill>
                  <a:schemeClr val="bg1"/>
                </a:solidFill>
                <a:latin typeface="Arial" panose="020B0500000000000000" pitchFamily="34" charset="0"/>
              </a:rPr>
              <a:t> 13</a:t>
            </a:r>
            <a:endParaRPr lang="ru-RU" sz="1418" dirty="0">
              <a:solidFill>
                <a:schemeClr val="bg1"/>
              </a:solidFill>
              <a:latin typeface="Arial" panose="020B0500000000000000" pitchFamily="34" charset="0"/>
            </a:endParaRPr>
          </a:p>
        </p:txBody>
      </p:sp>
      <p:sp>
        <p:nvSpPr>
          <p:cNvPr id="14" name="Прямоугольник 13"/>
          <p:cNvSpPr/>
          <p:nvPr/>
        </p:nvSpPr>
        <p:spPr>
          <a:xfrm>
            <a:off x="948297" y="199485"/>
            <a:ext cx="891591" cy="338554"/>
          </a:xfrm>
          <a:prstGeom prst="rect">
            <a:avLst/>
          </a:prstGeom>
        </p:spPr>
        <p:txBody>
          <a:bodyPr wrap="none">
            <a:spAutoFit/>
          </a:bodyPr>
          <a:lstStyle/>
          <a:p>
            <a:r>
              <a:rPr lang="ru-RU" sz="1600" b="1" cap="all" dirty="0" smtClean="0">
                <a:solidFill>
                  <a:schemeClr val="bg1"/>
                </a:solidFill>
                <a:latin typeface="Arial" panose="020B0500000000000000" pitchFamily="34" charset="0"/>
              </a:rPr>
              <a:t>МАКЕТ</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3680862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23" name="Рисунок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sp>
        <p:nvSpPr>
          <p:cNvPr id="32" name="Подзаголовок 2"/>
          <p:cNvSpPr txBox="1">
            <a:spLocks/>
          </p:cNvSpPr>
          <p:nvPr/>
        </p:nvSpPr>
        <p:spPr>
          <a:xfrm>
            <a:off x="685978" y="1352228"/>
            <a:ext cx="2337893" cy="986391"/>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323" b="1" dirty="0">
                <a:latin typeface="Arial" panose="020B0500000000000000" pitchFamily="34" charset="0"/>
                <a:cs typeface="Arial" panose="020B0604020202020204" pitchFamily="34" charset="0"/>
              </a:rPr>
              <a:t>Внутренние страницы</a:t>
            </a:r>
          </a:p>
          <a:p>
            <a:pPr algn="l"/>
            <a:r>
              <a:rPr lang="ru-RU" sz="1323" b="1" dirty="0">
                <a:latin typeface="Arial" panose="020B0500000000000000" pitchFamily="34" charset="0"/>
                <a:cs typeface="Arial" panose="020B0604020202020204" pitchFamily="34" charset="0"/>
              </a:rPr>
              <a:t>Обложка</a:t>
            </a:r>
          </a:p>
          <a:p>
            <a:pPr algn="l"/>
            <a:r>
              <a:rPr lang="ru-RU" sz="1323" b="1" dirty="0">
                <a:latin typeface="Arial" panose="020B0500000000000000" pitchFamily="34" charset="0"/>
                <a:cs typeface="Arial" panose="020B0604020202020204" pitchFamily="34" charset="0"/>
              </a:rPr>
              <a:t>Обложка последней страницы</a:t>
            </a:r>
          </a:p>
        </p:txBody>
      </p:sp>
      <p:sp>
        <p:nvSpPr>
          <p:cNvPr id="33" name="Прямоугольник 32"/>
          <p:cNvSpPr/>
          <p:nvPr/>
        </p:nvSpPr>
        <p:spPr>
          <a:xfrm>
            <a:off x="3108529" y="957664"/>
            <a:ext cx="1132041" cy="295915"/>
          </a:xfrm>
          <a:prstGeom prst="rect">
            <a:avLst/>
          </a:prstGeom>
        </p:spPr>
        <p:txBody>
          <a:bodyPr wrap="none">
            <a:spAutoFit/>
          </a:bodyPr>
          <a:lstStyle/>
          <a:p>
            <a:r>
              <a:rPr lang="ru-RU" sz="1323" b="1" dirty="0">
                <a:latin typeface="Arial" panose="020B0500000000000000" pitchFamily="34" charset="0"/>
                <a:cs typeface="Arial" panose="020B0604020202020204" pitchFamily="34" charset="0"/>
              </a:rPr>
              <a:t>1 КВАРТАЛ</a:t>
            </a:r>
          </a:p>
        </p:txBody>
      </p:sp>
      <p:sp>
        <p:nvSpPr>
          <p:cNvPr id="34" name="Прямоугольник 33"/>
          <p:cNvSpPr/>
          <p:nvPr/>
        </p:nvSpPr>
        <p:spPr>
          <a:xfrm>
            <a:off x="4417170" y="957665"/>
            <a:ext cx="1132041" cy="295915"/>
          </a:xfrm>
          <a:prstGeom prst="rect">
            <a:avLst/>
          </a:prstGeom>
        </p:spPr>
        <p:txBody>
          <a:bodyPr wrap="none">
            <a:spAutoFit/>
          </a:bodyPr>
          <a:lstStyle/>
          <a:p>
            <a:r>
              <a:rPr lang="en-US" sz="1323" b="1" dirty="0">
                <a:latin typeface="Arial" panose="020B0500000000000000" pitchFamily="34" charset="0"/>
                <a:cs typeface="Arial" panose="020B0604020202020204" pitchFamily="34" charset="0"/>
              </a:rPr>
              <a:t>2 </a:t>
            </a:r>
            <a:r>
              <a:rPr lang="ru-RU" sz="1323" b="1" dirty="0">
                <a:latin typeface="Arial" panose="020B0500000000000000" pitchFamily="34" charset="0"/>
                <a:cs typeface="Arial" panose="020B0604020202020204" pitchFamily="34" charset="0"/>
              </a:rPr>
              <a:t>КВАРТАЛ</a:t>
            </a:r>
          </a:p>
        </p:txBody>
      </p:sp>
      <p:sp>
        <p:nvSpPr>
          <p:cNvPr id="35" name="Прямоугольник 34"/>
          <p:cNvSpPr/>
          <p:nvPr/>
        </p:nvSpPr>
        <p:spPr>
          <a:xfrm>
            <a:off x="5744105" y="957666"/>
            <a:ext cx="1039067" cy="295915"/>
          </a:xfrm>
          <a:prstGeom prst="rect">
            <a:avLst/>
          </a:prstGeom>
        </p:spPr>
        <p:txBody>
          <a:bodyPr wrap="none">
            <a:spAutoFit/>
          </a:bodyPr>
          <a:lstStyle/>
          <a:p>
            <a:r>
              <a:rPr lang="ru-RU" sz="1323" b="1" dirty="0">
                <a:latin typeface="Arial" panose="020B0500000000000000" pitchFamily="34" charset="0"/>
                <a:cs typeface="Arial" panose="020B0604020202020204" pitchFamily="34" charset="0"/>
              </a:rPr>
              <a:t>ГОДОВОЙ</a:t>
            </a:r>
          </a:p>
        </p:txBody>
      </p:sp>
      <p:sp>
        <p:nvSpPr>
          <p:cNvPr id="36" name="Подзаголовок 2"/>
          <p:cNvSpPr txBox="1">
            <a:spLocks/>
          </p:cNvSpPr>
          <p:nvPr/>
        </p:nvSpPr>
        <p:spPr>
          <a:xfrm>
            <a:off x="2828781" y="1352228"/>
            <a:ext cx="1436914" cy="980240"/>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323" b="1" dirty="0">
                <a:solidFill>
                  <a:srgbClr val="FF0000"/>
                </a:solidFill>
                <a:latin typeface="Arial" panose="020B0500000000000000" pitchFamily="34" charset="0"/>
                <a:cs typeface="Arial" panose="020B0604020202020204" pitchFamily="34" charset="0"/>
              </a:rPr>
              <a:t>450 000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660 000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1 200 000 </a:t>
            </a:r>
            <a:r>
              <a:rPr lang="en-US" sz="1323" b="1" dirty="0">
                <a:solidFill>
                  <a:srgbClr val="FF0000"/>
                </a:solidFill>
                <a:latin typeface="Arial" panose="020B0500000000000000" pitchFamily="34" charset="0"/>
                <a:cs typeface="Arial" panose="020B0604020202020204" pitchFamily="34" charset="0"/>
              </a:rPr>
              <a:t>AMD</a:t>
            </a:r>
          </a:p>
        </p:txBody>
      </p:sp>
      <p:sp>
        <p:nvSpPr>
          <p:cNvPr id="37" name="Подзаголовок 2"/>
          <p:cNvSpPr txBox="1">
            <a:spLocks/>
          </p:cNvSpPr>
          <p:nvPr/>
        </p:nvSpPr>
        <p:spPr>
          <a:xfrm>
            <a:off x="4161668" y="1352228"/>
            <a:ext cx="1385471" cy="980239"/>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323" b="1" dirty="0">
                <a:solidFill>
                  <a:srgbClr val="FF0000"/>
                </a:solidFill>
                <a:latin typeface="Arial" panose="020B0500000000000000" pitchFamily="34" charset="0"/>
                <a:cs typeface="Arial" panose="020B0604020202020204" pitchFamily="34" charset="0"/>
              </a:rPr>
              <a:t>410 000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660 000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1 200 000 </a:t>
            </a:r>
            <a:r>
              <a:rPr lang="en-US" sz="1323" b="1" dirty="0">
                <a:solidFill>
                  <a:srgbClr val="FF0000"/>
                </a:solidFill>
                <a:latin typeface="Arial" panose="020B0500000000000000" pitchFamily="34" charset="0"/>
                <a:cs typeface="Arial" panose="020B0604020202020204" pitchFamily="34" charset="0"/>
              </a:rPr>
              <a:t>AMD</a:t>
            </a:r>
          </a:p>
        </p:txBody>
      </p:sp>
      <p:sp>
        <p:nvSpPr>
          <p:cNvPr id="38" name="Подзаголовок 2"/>
          <p:cNvSpPr txBox="1">
            <a:spLocks/>
          </p:cNvSpPr>
          <p:nvPr/>
        </p:nvSpPr>
        <p:spPr>
          <a:xfrm>
            <a:off x="5484778" y="1352228"/>
            <a:ext cx="1313055" cy="980239"/>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323" b="1" dirty="0">
                <a:solidFill>
                  <a:srgbClr val="FF0000"/>
                </a:solidFill>
                <a:latin typeface="Arial" panose="020B0500000000000000" pitchFamily="34" charset="0"/>
                <a:cs typeface="Arial" panose="020B0604020202020204" pitchFamily="34" charset="0"/>
              </a:rPr>
              <a:t>360 000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570 000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900 000 </a:t>
            </a:r>
            <a:r>
              <a:rPr lang="en-US" sz="1323" b="1" dirty="0">
                <a:solidFill>
                  <a:srgbClr val="FF0000"/>
                </a:solidFill>
                <a:latin typeface="Arial" panose="020B0500000000000000" pitchFamily="34" charset="0"/>
                <a:cs typeface="Arial" panose="020B0604020202020204" pitchFamily="34" charset="0"/>
              </a:rPr>
              <a:t>AMD</a:t>
            </a:r>
          </a:p>
        </p:txBody>
      </p:sp>
      <p:sp>
        <p:nvSpPr>
          <p:cNvPr id="39" name="Прямоугольник 38"/>
          <p:cNvSpPr/>
          <p:nvPr/>
        </p:nvSpPr>
        <p:spPr>
          <a:xfrm>
            <a:off x="685978" y="957664"/>
            <a:ext cx="920445" cy="295915"/>
          </a:xfrm>
          <a:prstGeom prst="rect">
            <a:avLst/>
          </a:prstGeom>
        </p:spPr>
        <p:txBody>
          <a:bodyPr wrap="none">
            <a:spAutoFit/>
          </a:bodyPr>
          <a:lstStyle/>
          <a:p>
            <a:r>
              <a:rPr lang="ru-RU" sz="1323" b="1" dirty="0">
                <a:latin typeface="Arial" panose="020B0500000000000000" pitchFamily="34" charset="0"/>
                <a:cs typeface="Arial" panose="020B0604020202020204" pitchFamily="34" charset="0"/>
              </a:rPr>
              <a:t>ЖУРНАЛ</a:t>
            </a:r>
          </a:p>
        </p:txBody>
      </p:sp>
      <p:sp>
        <p:nvSpPr>
          <p:cNvPr id="40" name="Подзаголовок 2"/>
          <p:cNvSpPr txBox="1">
            <a:spLocks/>
          </p:cNvSpPr>
          <p:nvPr/>
        </p:nvSpPr>
        <p:spPr>
          <a:xfrm>
            <a:off x="685978" y="3048071"/>
            <a:ext cx="2337893" cy="986391"/>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1323" b="1" dirty="0">
                <a:latin typeface="Arial" panose="020B0500000000000000" pitchFamily="34" charset="0"/>
                <a:cs typeface="Arial" panose="020B0604020202020204" pitchFamily="34" charset="0"/>
              </a:rPr>
              <a:t>Большой блок (194</a:t>
            </a:r>
            <a:r>
              <a:rPr lang="en-US" sz="1323" b="1" dirty="0">
                <a:latin typeface="Arial" panose="020B0500000000000000" pitchFamily="34" charset="0"/>
                <a:cs typeface="Arial" panose="020B0604020202020204" pitchFamily="34" charset="0"/>
              </a:rPr>
              <a:t>x120)</a:t>
            </a:r>
            <a:endParaRPr lang="ru-RU" sz="1323" b="1" dirty="0">
              <a:latin typeface="Arial" panose="020B0500000000000000" pitchFamily="34" charset="0"/>
              <a:cs typeface="Arial" panose="020B0604020202020204" pitchFamily="34" charset="0"/>
            </a:endParaRPr>
          </a:p>
          <a:p>
            <a:pPr algn="l"/>
            <a:r>
              <a:rPr lang="ru-RU" sz="1323" b="1" dirty="0">
                <a:latin typeface="Arial" panose="020B0500000000000000" pitchFamily="34" charset="0"/>
                <a:cs typeface="Arial" panose="020B0604020202020204" pitchFamily="34" charset="0"/>
              </a:rPr>
              <a:t>Маленький блок</a:t>
            </a:r>
            <a:r>
              <a:rPr lang="en-US" sz="1323" b="1" dirty="0">
                <a:latin typeface="Arial" panose="020B0500000000000000" pitchFamily="34" charset="0"/>
                <a:cs typeface="Arial" panose="020B0604020202020204" pitchFamily="34" charset="0"/>
              </a:rPr>
              <a:t> </a:t>
            </a:r>
            <a:r>
              <a:rPr lang="ru-RU" sz="1323" b="1" dirty="0">
                <a:latin typeface="Arial" panose="020B0500000000000000" pitchFamily="34" charset="0"/>
                <a:cs typeface="Arial" panose="020B0604020202020204" pitchFamily="34" charset="0"/>
              </a:rPr>
              <a:t>(1</a:t>
            </a:r>
            <a:r>
              <a:rPr lang="en-US" sz="1323" b="1" dirty="0">
                <a:latin typeface="Arial" panose="020B0500000000000000" pitchFamily="34" charset="0"/>
                <a:cs typeface="Arial" panose="020B0604020202020204" pitchFamily="34" charset="0"/>
              </a:rPr>
              <a:t>30x45)</a:t>
            </a:r>
            <a:endParaRPr lang="ru-RU" sz="1323" b="1" dirty="0">
              <a:latin typeface="Arial" panose="020B0500000000000000" pitchFamily="34" charset="0"/>
              <a:cs typeface="Arial" panose="020B0604020202020204" pitchFamily="34" charset="0"/>
            </a:endParaRPr>
          </a:p>
        </p:txBody>
      </p:sp>
      <p:sp>
        <p:nvSpPr>
          <p:cNvPr id="41" name="Подзаголовок 2"/>
          <p:cNvSpPr txBox="1">
            <a:spLocks/>
          </p:cNvSpPr>
          <p:nvPr/>
        </p:nvSpPr>
        <p:spPr>
          <a:xfrm>
            <a:off x="3003597" y="3021673"/>
            <a:ext cx="1255612" cy="980240"/>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323" b="1" dirty="0">
                <a:solidFill>
                  <a:srgbClr val="FF0000"/>
                </a:solidFill>
                <a:latin typeface="Arial" panose="020B0500000000000000" pitchFamily="34" charset="0"/>
                <a:cs typeface="Arial" panose="020B0604020202020204" pitchFamily="34" charset="0"/>
              </a:rPr>
              <a:t>210 000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120 000 </a:t>
            </a:r>
            <a:r>
              <a:rPr lang="en-US" sz="1323" b="1" dirty="0">
                <a:solidFill>
                  <a:srgbClr val="FF0000"/>
                </a:solidFill>
                <a:latin typeface="Arial" panose="020B0500000000000000" pitchFamily="34" charset="0"/>
                <a:cs typeface="Arial" panose="020B0604020202020204" pitchFamily="34" charset="0"/>
              </a:rPr>
              <a:t>AMD</a:t>
            </a:r>
          </a:p>
        </p:txBody>
      </p:sp>
      <p:sp>
        <p:nvSpPr>
          <p:cNvPr id="42" name="Подзаголовок 2"/>
          <p:cNvSpPr txBox="1">
            <a:spLocks/>
          </p:cNvSpPr>
          <p:nvPr/>
        </p:nvSpPr>
        <p:spPr>
          <a:xfrm>
            <a:off x="4053386" y="3015521"/>
            <a:ext cx="1487037" cy="980239"/>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323" b="1" dirty="0">
                <a:solidFill>
                  <a:srgbClr val="FF0000"/>
                </a:solidFill>
                <a:latin typeface="Arial" panose="020B0500000000000000" pitchFamily="34" charset="0"/>
                <a:cs typeface="Arial" panose="020B0604020202020204" pitchFamily="34" charset="0"/>
              </a:rPr>
              <a:t>190 000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100 000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p:txBody>
      </p:sp>
      <p:sp>
        <p:nvSpPr>
          <p:cNvPr id="43" name="Подзаголовок 2"/>
          <p:cNvSpPr txBox="1">
            <a:spLocks/>
          </p:cNvSpPr>
          <p:nvPr/>
        </p:nvSpPr>
        <p:spPr>
          <a:xfrm>
            <a:off x="5484778" y="3009368"/>
            <a:ext cx="1313054" cy="980239"/>
          </a:xfrm>
          <a:prstGeom prst="rect">
            <a:avLst/>
          </a:prstGeom>
        </p:spPr>
        <p:txBody>
          <a:bodyPr vert="horz" lIns="100796" tIns="50398" rIns="100796" bIns="5039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ru-RU" sz="1323" b="1" dirty="0">
                <a:solidFill>
                  <a:srgbClr val="FF0000"/>
                </a:solidFill>
                <a:latin typeface="Arial" panose="020B0500000000000000" pitchFamily="34" charset="0"/>
                <a:cs typeface="Arial" panose="020B0604020202020204" pitchFamily="34" charset="0"/>
              </a:rPr>
              <a:t>170 000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a:p>
            <a:pPr algn="r"/>
            <a:r>
              <a:rPr lang="ru-RU" sz="1323" b="1" dirty="0">
                <a:solidFill>
                  <a:srgbClr val="FF0000"/>
                </a:solidFill>
                <a:latin typeface="Arial" panose="020B0500000000000000" pitchFamily="34" charset="0"/>
                <a:cs typeface="Arial" panose="020B0604020202020204" pitchFamily="34" charset="0"/>
              </a:rPr>
              <a:t>80 000 </a:t>
            </a:r>
            <a:r>
              <a:rPr lang="en-US" sz="1323" b="1" dirty="0">
                <a:solidFill>
                  <a:srgbClr val="FF0000"/>
                </a:solidFill>
                <a:latin typeface="Arial" panose="020B0500000000000000" pitchFamily="34" charset="0"/>
                <a:cs typeface="Arial" panose="020B0604020202020204" pitchFamily="34" charset="0"/>
              </a:rPr>
              <a:t>AMD</a:t>
            </a:r>
            <a:endParaRPr lang="ru-RU" sz="1323" b="1" dirty="0">
              <a:solidFill>
                <a:srgbClr val="FF0000"/>
              </a:solidFill>
              <a:latin typeface="Arial" panose="020B0500000000000000" pitchFamily="34" charset="0"/>
              <a:cs typeface="Arial" panose="020B0604020202020204" pitchFamily="34" charset="0"/>
            </a:endParaRPr>
          </a:p>
        </p:txBody>
      </p:sp>
      <p:sp>
        <p:nvSpPr>
          <p:cNvPr id="44" name="Прямоугольник 43"/>
          <p:cNvSpPr/>
          <p:nvPr/>
        </p:nvSpPr>
        <p:spPr>
          <a:xfrm>
            <a:off x="685978" y="2653507"/>
            <a:ext cx="750526" cy="295915"/>
          </a:xfrm>
          <a:prstGeom prst="rect">
            <a:avLst/>
          </a:prstGeom>
        </p:spPr>
        <p:txBody>
          <a:bodyPr wrap="none">
            <a:spAutoFit/>
          </a:bodyPr>
          <a:lstStyle/>
          <a:p>
            <a:r>
              <a:rPr lang="ru-RU" sz="1323" b="1" dirty="0">
                <a:latin typeface="Arial" panose="020B0500000000000000" pitchFamily="34" charset="0"/>
                <a:cs typeface="Arial" panose="020B0604020202020204" pitchFamily="34" charset="0"/>
              </a:rPr>
              <a:t>КАРТА</a:t>
            </a:r>
          </a:p>
        </p:txBody>
      </p:sp>
      <p:pic>
        <p:nvPicPr>
          <p:cNvPr id="45" name="Рисунок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504" y="3892903"/>
            <a:ext cx="1813919" cy="2272423"/>
          </a:xfrm>
          <a:prstGeom prst="rect">
            <a:avLst/>
          </a:prstGeom>
        </p:spPr>
      </p:pic>
      <p:pic>
        <p:nvPicPr>
          <p:cNvPr id="46" name="Рисунок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3408" y="4835307"/>
            <a:ext cx="2095416" cy="2625074"/>
          </a:xfrm>
          <a:prstGeom prst="rect">
            <a:avLst/>
          </a:prstGeom>
        </p:spPr>
      </p:pic>
      <p:pic>
        <p:nvPicPr>
          <p:cNvPr id="47" name="Рисунок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3983" y="5714649"/>
            <a:ext cx="2269222" cy="2842812"/>
          </a:xfrm>
          <a:prstGeom prst="rect">
            <a:avLst/>
          </a:prstGeom>
        </p:spPr>
      </p:pic>
      <p:sp>
        <p:nvSpPr>
          <p:cNvPr id="24" name="Прямоугольник 23"/>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8"/>
              </a:rPr>
              <a:t>www.armenia</a:t>
            </a:r>
            <a:r>
              <a:rPr lang="en-US" sz="1063" dirty="0">
                <a:solidFill>
                  <a:srgbClr val="00B0F0"/>
                </a:solidFill>
                <a:hlinkClick r:id="rId8"/>
              </a:rPr>
              <a:t>tourism</a:t>
            </a:r>
            <a:r>
              <a:rPr lang="ru-RU" sz="1063" dirty="0">
                <a:solidFill>
                  <a:srgbClr val="00B0F0"/>
                </a:solidFill>
                <a:hlinkClick r:id="rId8"/>
              </a:rPr>
              <a:t>.</a:t>
            </a:r>
            <a:r>
              <a:rPr lang="ru-RU" sz="1063" dirty="0" err="1">
                <a:solidFill>
                  <a:srgbClr val="00B0F0"/>
                </a:solidFill>
                <a:hlinkClick r:id="rId8"/>
              </a:rPr>
              <a:t>ru</a:t>
            </a:r>
            <a:r>
              <a:rPr lang="en-US" sz="1063" dirty="0">
                <a:solidFill>
                  <a:srgbClr val="00B0F0"/>
                </a:solidFill>
              </a:rPr>
              <a:t> </a:t>
            </a:r>
            <a:r>
              <a:rPr lang="ru-RU" sz="1063" dirty="0">
                <a:solidFill>
                  <a:srgbClr val="00B0F0"/>
                </a:solidFill>
              </a:rPr>
              <a:t> </a:t>
            </a:r>
            <a:endParaRPr lang="ru-RU" sz="1063" dirty="0"/>
          </a:p>
        </p:txBody>
      </p:sp>
      <p:sp>
        <p:nvSpPr>
          <p:cNvPr id="25" name="Прямоугольник 24"/>
          <p:cNvSpPr/>
          <p:nvPr/>
        </p:nvSpPr>
        <p:spPr>
          <a:xfrm>
            <a:off x="6492047" y="8813967"/>
            <a:ext cx="562922" cy="310534"/>
          </a:xfrm>
          <a:prstGeom prst="rect">
            <a:avLst/>
          </a:prstGeom>
        </p:spPr>
        <p:txBody>
          <a:bodyPr wrap="square">
            <a:spAutoFit/>
          </a:bodyPr>
          <a:lstStyle/>
          <a:p>
            <a:pPr algn="ctr"/>
            <a:r>
              <a:rPr lang="ru-RU" sz="1418" dirty="0" smtClean="0">
                <a:latin typeface="Arial" panose="020B0500000000000000" pitchFamily="34" charset="0"/>
              </a:rPr>
              <a:t>14</a:t>
            </a:r>
            <a:endParaRPr lang="ru-RU" sz="1418" dirty="0">
              <a:latin typeface="Arial" panose="020B0500000000000000" pitchFamily="34" charset="0"/>
            </a:endParaRPr>
          </a:p>
        </p:txBody>
      </p:sp>
      <p:sp>
        <p:nvSpPr>
          <p:cNvPr id="26" name="Прямоугольник 25"/>
          <p:cNvSpPr/>
          <p:nvPr/>
        </p:nvSpPr>
        <p:spPr>
          <a:xfrm>
            <a:off x="4399747" y="193033"/>
            <a:ext cx="2853667" cy="338554"/>
          </a:xfrm>
          <a:prstGeom prst="rect">
            <a:avLst/>
          </a:prstGeom>
        </p:spPr>
        <p:txBody>
          <a:bodyPr wrap="square">
            <a:spAutoFit/>
          </a:bodyPr>
          <a:lstStyle/>
          <a:p>
            <a:r>
              <a:rPr lang="ru-RU" sz="1600" b="1" cap="all" dirty="0" smtClean="0">
                <a:solidFill>
                  <a:schemeClr val="bg1"/>
                </a:solidFill>
                <a:latin typeface="Arial" panose="020B0500000000000000" pitchFamily="34" charset="0"/>
              </a:rPr>
              <a:t>РЕКЛАМА</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1692372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ru-RU" sz="1418" dirty="0">
                <a:solidFill>
                  <a:schemeClr val="bg1"/>
                </a:solidFill>
                <a:latin typeface="Arial" panose="020B0500000000000000" pitchFamily="34" charset="0"/>
              </a:rPr>
              <a:t>7</a:t>
            </a:r>
          </a:p>
        </p:txBody>
      </p:sp>
      <p:pic>
        <p:nvPicPr>
          <p:cNvPr id="42" name="Рисунок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654" y="0"/>
            <a:ext cx="467021" cy="9359900"/>
          </a:xfrm>
          <a:prstGeom prst="rect">
            <a:avLst/>
          </a:prstGeom>
        </p:spPr>
      </p:pic>
      <p:sp>
        <p:nvSpPr>
          <p:cNvPr id="43" name="object 3"/>
          <p:cNvSpPr/>
          <p:nvPr/>
        </p:nvSpPr>
        <p:spPr>
          <a:xfrm>
            <a:off x="6916609" y="2693128"/>
            <a:ext cx="405283" cy="405283"/>
          </a:xfrm>
          <a:custGeom>
            <a:avLst/>
            <a:gdLst/>
            <a:ahLst/>
            <a:cxnLst/>
            <a:rect l="l" t="t" r="r" b="b"/>
            <a:pathLst>
              <a:path w="367664" h="367665">
                <a:moveTo>
                  <a:pt x="183692" y="0"/>
                </a:moveTo>
                <a:lnTo>
                  <a:pt x="134861" y="6561"/>
                </a:lnTo>
                <a:lnTo>
                  <a:pt x="90980" y="25080"/>
                </a:lnTo>
                <a:lnTo>
                  <a:pt x="53803" y="53803"/>
                </a:lnTo>
                <a:lnTo>
                  <a:pt x="25080" y="90980"/>
                </a:lnTo>
                <a:lnTo>
                  <a:pt x="6561" y="134861"/>
                </a:lnTo>
                <a:lnTo>
                  <a:pt x="0" y="183692"/>
                </a:lnTo>
                <a:lnTo>
                  <a:pt x="6561" y="232524"/>
                </a:lnTo>
                <a:lnTo>
                  <a:pt x="25080" y="276404"/>
                </a:lnTo>
                <a:lnTo>
                  <a:pt x="53803" y="313582"/>
                </a:lnTo>
                <a:lnTo>
                  <a:pt x="90980" y="342305"/>
                </a:lnTo>
                <a:lnTo>
                  <a:pt x="134861" y="360823"/>
                </a:lnTo>
                <a:lnTo>
                  <a:pt x="183692" y="367385"/>
                </a:lnTo>
                <a:lnTo>
                  <a:pt x="232524" y="360823"/>
                </a:lnTo>
                <a:lnTo>
                  <a:pt x="276404" y="342305"/>
                </a:lnTo>
                <a:lnTo>
                  <a:pt x="313582" y="313582"/>
                </a:lnTo>
                <a:lnTo>
                  <a:pt x="342305" y="276404"/>
                </a:lnTo>
                <a:lnTo>
                  <a:pt x="360823" y="232524"/>
                </a:lnTo>
                <a:lnTo>
                  <a:pt x="367385" y="183692"/>
                </a:lnTo>
                <a:lnTo>
                  <a:pt x="360823" y="134861"/>
                </a:lnTo>
                <a:lnTo>
                  <a:pt x="342305" y="90980"/>
                </a:lnTo>
                <a:lnTo>
                  <a:pt x="313582" y="53803"/>
                </a:lnTo>
                <a:lnTo>
                  <a:pt x="276404" y="25080"/>
                </a:lnTo>
                <a:lnTo>
                  <a:pt x="232524" y="6561"/>
                </a:lnTo>
                <a:lnTo>
                  <a:pt x="183692" y="0"/>
                </a:lnTo>
                <a:close/>
              </a:path>
            </a:pathLst>
          </a:custGeom>
        </p:spPr>
        <p:style>
          <a:lnRef idx="2">
            <a:schemeClr val="accent4"/>
          </a:lnRef>
          <a:fillRef idx="1">
            <a:schemeClr val="lt1"/>
          </a:fillRef>
          <a:effectRef idx="0">
            <a:schemeClr val="accent4"/>
          </a:effectRef>
          <a:fontRef idx="minor">
            <a:schemeClr val="dk1"/>
          </a:fontRef>
        </p:style>
        <p:txBody>
          <a:bodyPr wrap="square" lIns="0" tIns="0" rIns="0" bIns="0" rtlCol="0"/>
          <a:lstStyle/>
          <a:p>
            <a:endParaRPr sz="1558"/>
          </a:p>
        </p:txBody>
      </p:sp>
      <p:sp>
        <p:nvSpPr>
          <p:cNvPr id="44" name="object 4"/>
          <p:cNvSpPr/>
          <p:nvPr/>
        </p:nvSpPr>
        <p:spPr>
          <a:xfrm>
            <a:off x="6916609" y="4522019"/>
            <a:ext cx="405283" cy="405283"/>
          </a:xfrm>
          <a:custGeom>
            <a:avLst/>
            <a:gdLst/>
            <a:ahLst/>
            <a:cxnLst/>
            <a:rect l="l" t="t" r="r" b="b"/>
            <a:pathLst>
              <a:path w="367664" h="367664">
                <a:moveTo>
                  <a:pt x="183692" y="0"/>
                </a:moveTo>
                <a:lnTo>
                  <a:pt x="134861" y="6561"/>
                </a:lnTo>
                <a:lnTo>
                  <a:pt x="90980" y="25080"/>
                </a:lnTo>
                <a:lnTo>
                  <a:pt x="53803" y="53803"/>
                </a:lnTo>
                <a:lnTo>
                  <a:pt x="25080" y="90980"/>
                </a:lnTo>
                <a:lnTo>
                  <a:pt x="6561" y="134861"/>
                </a:lnTo>
                <a:lnTo>
                  <a:pt x="0" y="183692"/>
                </a:lnTo>
                <a:lnTo>
                  <a:pt x="6561" y="232524"/>
                </a:lnTo>
                <a:lnTo>
                  <a:pt x="25080" y="276404"/>
                </a:lnTo>
                <a:lnTo>
                  <a:pt x="53803" y="313582"/>
                </a:lnTo>
                <a:lnTo>
                  <a:pt x="90980" y="342305"/>
                </a:lnTo>
                <a:lnTo>
                  <a:pt x="134861" y="360823"/>
                </a:lnTo>
                <a:lnTo>
                  <a:pt x="183692" y="367385"/>
                </a:lnTo>
                <a:lnTo>
                  <a:pt x="232524" y="360823"/>
                </a:lnTo>
                <a:lnTo>
                  <a:pt x="276404" y="342305"/>
                </a:lnTo>
                <a:lnTo>
                  <a:pt x="313582" y="313582"/>
                </a:lnTo>
                <a:lnTo>
                  <a:pt x="342305" y="276404"/>
                </a:lnTo>
                <a:lnTo>
                  <a:pt x="360823" y="232524"/>
                </a:lnTo>
                <a:lnTo>
                  <a:pt x="367385" y="183692"/>
                </a:lnTo>
                <a:lnTo>
                  <a:pt x="360823" y="134861"/>
                </a:lnTo>
                <a:lnTo>
                  <a:pt x="342305" y="90980"/>
                </a:lnTo>
                <a:lnTo>
                  <a:pt x="313582" y="53803"/>
                </a:lnTo>
                <a:lnTo>
                  <a:pt x="276404" y="25080"/>
                </a:lnTo>
                <a:lnTo>
                  <a:pt x="232524" y="6561"/>
                </a:lnTo>
                <a:lnTo>
                  <a:pt x="183692" y="0"/>
                </a:lnTo>
                <a:close/>
              </a:path>
            </a:pathLst>
          </a:custGeom>
        </p:spPr>
        <p:style>
          <a:lnRef idx="2">
            <a:schemeClr val="accent4"/>
          </a:lnRef>
          <a:fillRef idx="1">
            <a:schemeClr val="lt1"/>
          </a:fillRef>
          <a:effectRef idx="0">
            <a:schemeClr val="accent4"/>
          </a:effectRef>
          <a:fontRef idx="minor">
            <a:schemeClr val="dk1"/>
          </a:fontRef>
        </p:style>
        <p:txBody>
          <a:bodyPr wrap="square" lIns="0" tIns="0" rIns="0" bIns="0" rtlCol="0"/>
          <a:lstStyle/>
          <a:p>
            <a:endParaRPr sz="1558"/>
          </a:p>
        </p:txBody>
      </p:sp>
      <p:sp>
        <p:nvSpPr>
          <p:cNvPr id="45" name="object 5"/>
          <p:cNvSpPr/>
          <p:nvPr/>
        </p:nvSpPr>
        <p:spPr>
          <a:xfrm>
            <a:off x="6916609" y="6350910"/>
            <a:ext cx="405283" cy="405283"/>
          </a:xfrm>
          <a:custGeom>
            <a:avLst/>
            <a:gdLst/>
            <a:ahLst/>
            <a:cxnLst/>
            <a:rect l="l" t="t" r="r" b="b"/>
            <a:pathLst>
              <a:path w="367664" h="367664">
                <a:moveTo>
                  <a:pt x="183692" y="0"/>
                </a:moveTo>
                <a:lnTo>
                  <a:pt x="134861" y="6561"/>
                </a:lnTo>
                <a:lnTo>
                  <a:pt x="90980" y="25080"/>
                </a:lnTo>
                <a:lnTo>
                  <a:pt x="53803" y="53803"/>
                </a:lnTo>
                <a:lnTo>
                  <a:pt x="25080" y="90980"/>
                </a:lnTo>
                <a:lnTo>
                  <a:pt x="6561" y="134861"/>
                </a:lnTo>
                <a:lnTo>
                  <a:pt x="0" y="183692"/>
                </a:lnTo>
                <a:lnTo>
                  <a:pt x="6561" y="232524"/>
                </a:lnTo>
                <a:lnTo>
                  <a:pt x="25080" y="276404"/>
                </a:lnTo>
                <a:lnTo>
                  <a:pt x="53803" y="313582"/>
                </a:lnTo>
                <a:lnTo>
                  <a:pt x="90980" y="342305"/>
                </a:lnTo>
                <a:lnTo>
                  <a:pt x="134861" y="360823"/>
                </a:lnTo>
                <a:lnTo>
                  <a:pt x="183692" y="367385"/>
                </a:lnTo>
                <a:lnTo>
                  <a:pt x="232524" y="360823"/>
                </a:lnTo>
                <a:lnTo>
                  <a:pt x="276404" y="342305"/>
                </a:lnTo>
                <a:lnTo>
                  <a:pt x="313582" y="313582"/>
                </a:lnTo>
                <a:lnTo>
                  <a:pt x="342305" y="276404"/>
                </a:lnTo>
                <a:lnTo>
                  <a:pt x="360823" y="232524"/>
                </a:lnTo>
                <a:lnTo>
                  <a:pt x="367385" y="183692"/>
                </a:lnTo>
                <a:lnTo>
                  <a:pt x="360823" y="134861"/>
                </a:lnTo>
                <a:lnTo>
                  <a:pt x="342305" y="90980"/>
                </a:lnTo>
                <a:lnTo>
                  <a:pt x="313582" y="53803"/>
                </a:lnTo>
                <a:lnTo>
                  <a:pt x="276404" y="25080"/>
                </a:lnTo>
                <a:lnTo>
                  <a:pt x="232524" y="6561"/>
                </a:lnTo>
                <a:lnTo>
                  <a:pt x="183692" y="0"/>
                </a:lnTo>
                <a:close/>
              </a:path>
            </a:pathLst>
          </a:custGeom>
        </p:spPr>
        <p:style>
          <a:lnRef idx="2">
            <a:schemeClr val="accent4"/>
          </a:lnRef>
          <a:fillRef idx="1">
            <a:schemeClr val="lt1"/>
          </a:fillRef>
          <a:effectRef idx="0">
            <a:schemeClr val="accent4"/>
          </a:effectRef>
          <a:fontRef idx="minor">
            <a:schemeClr val="dk1"/>
          </a:fontRef>
        </p:style>
        <p:txBody>
          <a:bodyPr wrap="square" lIns="0" tIns="0" rIns="0" bIns="0" rtlCol="0"/>
          <a:lstStyle/>
          <a:p>
            <a:endParaRPr sz="1558"/>
          </a:p>
        </p:txBody>
      </p:sp>
      <p:grpSp>
        <p:nvGrpSpPr>
          <p:cNvPr id="3" name="Группа 2"/>
          <p:cNvGrpSpPr/>
          <p:nvPr/>
        </p:nvGrpSpPr>
        <p:grpSpPr>
          <a:xfrm>
            <a:off x="1376133" y="2053691"/>
            <a:ext cx="4626069" cy="4011235"/>
            <a:chOff x="1412229" y="922720"/>
            <a:chExt cx="4626069" cy="4543503"/>
          </a:xfrm>
        </p:grpSpPr>
        <p:sp>
          <p:nvSpPr>
            <p:cNvPr id="18" name="Прямоугольник 17"/>
            <p:cNvSpPr/>
            <p:nvPr/>
          </p:nvSpPr>
          <p:spPr>
            <a:xfrm>
              <a:off x="1412229" y="922720"/>
              <a:ext cx="4626069" cy="4287987"/>
            </a:xfrm>
            <a:prstGeom prst="rect">
              <a:avLst/>
            </a:prstGeom>
          </p:spPr>
          <p:txBody>
            <a:bodyPr wrap="square">
              <a:spAutoFit/>
            </a:bodyPr>
            <a:lstStyle/>
            <a:p>
              <a:pPr algn="ctr"/>
              <a:r>
                <a:rPr lang="ru-RU" sz="1600" cap="all" dirty="0" smtClean="0">
                  <a:latin typeface="Arial" panose="020B0500000000000000" pitchFamily="34" charset="0"/>
                </a:rPr>
                <a:t>ПИШИТЕ</a:t>
              </a:r>
              <a:r>
                <a:rPr lang="en-US" sz="1600" cap="all" dirty="0" smtClean="0">
                  <a:latin typeface="Arial" panose="020B0500000000000000" pitchFamily="34" charset="0"/>
                </a:rPr>
                <a:t>:</a:t>
              </a:r>
              <a:endParaRPr lang="ru-RU" sz="1600" cap="all" dirty="0" smtClean="0">
                <a:latin typeface="Arial" panose="020B0500000000000000" pitchFamily="34" charset="0"/>
              </a:endParaRPr>
            </a:p>
            <a:p>
              <a:pPr algn="ctr"/>
              <a:r>
                <a:rPr lang="ru-RU" sz="1600" dirty="0">
                  <a:solidFill>
                    <a:srgbClr val="00B0F0"/>
                  </a:solidFill>
                  <a:latin typeface="Arial" panose="020B0500000000000000" pitchFamily="34" charset="0"/>
                </a:rPr>
                <a:t>info@armeniatourism.ru</a:t>
              </a:r>
            </a:p>
            <a:p>
              <a:pPr algn="ctr"/>
              <a:endParaRPr lang="ru-RU" sz="1600" b="1" cap="all" dirty="0">
                <a:latin typeface="Arial" panose="020B0500000000000000" pitchFamily="34" charset="0"/>
              </a:endParaRPr>
            </a:p>
            <a:p>
              <a:pPr algn="ctr"/>
              <a:r>
                <a:rPr lang="ru-RU" sz="1600" cap="all" dirty="0" smtClean="0">
                  <a:latin typeface="Arial" panose="020B0500000000000000" pitchFamily="34" charset="0"/>
                </a:rPr>
                <a:t>ЗВОНИТЕ</a:t>
              </a:r>
              <a:r>
                <a:rPr lang="en-US" sz="1600" cap="all" dirty="0" smtClean="0">
                  <a:latin typeface="Arial" panose="020B0500000000000000" pitchFamily="34" charset="0"/>
                </a:rPr>
                <a:t>:</a:t>
              </a:r>
              <a:endParaRPr lang="ru-RU" sz="1600" cap="all" dirty="0" smtClean="0">
                <a:latin typeface="Arial" panose="020B0500000000000000" pitchFamily="34" charset="0"/>
              </a:endParaRPr>
            </a:p>
            <a:p>
              <a:pPr algn="ctr"/>
              <a:r>
                <a:rPr lang="en-US" sz="1600" dirty="0">
                  <a:latin typeface="Arial" panose="020B0500000000000000" pitchFamily="34" charset="0"/>
                </a:rPr>
                <a:t>+</a:t>
              </a:r>
              <a:r>
                <a:rPr lang="ru-RU" sz="1600" dirty="0">
                  <a:latin typeface="Arial" panose="020B0500000000000000" pitchFamily="34" charset="0"/>
                </a:rPr>
                <a:t> 374 10 22 01 </a:t>
              </a:r>
              <a:r>
                <a:rPr lang="ru-RU" sz="1600" dirty="0" smtClean="0">
                  <a:latin typeface="Arial" panose="020B0500000000000000" pitchFamily="34" charset="0"/>
                </a:rPr>
                <a:t>01</a:t>
              </a:r>
            </a:p>
            <a:p>
              <a:pPr algn="ctr"/>
              <a:endParaRPr lang="ru-RU" sz="1600" dirty="0">
                <a:latin typeface="Arial" panose="020B0500000000000000" pitchFamily="34" charset="0"/>
              </a:endParaRPr>
            </a:p>
            <a:p>
              <a:pPr algn="ctr"/>
              <a:r>
                <a:rPr lang="ru-RU" sz="1600" dirty="0" smtClean="0">
                  <a:solidFill>
                    <a:srgbClr val="333333"/>
                  </a:solidFill>
                  <a:latin typeface="Arial" panose="020B0500000000000000" pitchFamily="34" charset="0"/>
                </a:rPr>
                <a:t>ПРИХОДИТЕ</a:t>
              </a:r>
              <a:r>
                <a:rPr lang="en-US" sz="1600" dirty="0">
                  <a:solidFill>
                    <a:srgbClr val="333333"/>
                  </a:solidFill>
                  <a:latin typeface="Arial" panose="020B0500000000000000" pitchFamily="34" charset="0"/>
                </a:rPr>
                <a:t>:</a:t>
              </a:r>
              <a:r>
                <a:rPr lang="ru-RU" sz="1600" dirty="0">
                  <a:solidFill>
                    <a:srgbClr val="333333"/>
                  </a:solidFill>
                  <a:latin typeface="Arial" panose="020B0500000000000000" pitchFamily="34" charset="0"/>
                </a:rPr>
                <a:t/>
              </a:r>
              <a:br>
                <a:rPr lang="ru-RU" sz="1600" dirty="0">
                  <a:solidFill>
                    <a:srgbClr val="333333"/>
                  </a:solidFill>
                  <a:latin typeface="Arial" panose="020B0500000000000000" pitchFamily="34" charset="0"/>
                </a:rPr>
              </a:br>
              <a:r>
                <a:rPr lang="ru-RU" sz="1600" dirty="0" smtClean="0">
                  <a:solidFill>
                    <a:srgbClr val="333333"/>
                  </a:solidFill>
                  <a:latin typeface="Arial" panose="020B0500000000000000" pitchFamily="34" charset="0"/>
                </a:rPr>
                <a:t>0019, </a:t>
              </a:r>
              <a:r>
                <a:rPr lang="ru-RU" sz="1600" dirty="0">
                  <a:solidFill>
                    <a:srgbClr val="333333"/>
                  </a:solidFill>
                  <a:latin typeface="Arial" panose="020B0500000000000000" pitchFamily="34" charset="0"/>
                </a:rPr>
                <a:t>Ереван, </a:t>
              </a:r>
            </a:p>
            <a:p>
              <a:pPr algn="ctr"/>
              <a:r>
                <a:rPr lang="ru-RU" sz="1600" dirty="0">
                  <a:solidFill>
                    <a:srgbClr val="333333"/>
                  </a:solidFill>
                  <a:latin typeface="Arial" panose="020B0500000000000000" pitchFamily="34" charset="0"/>
                </a:rPr>
                <a:t>Маршал Баграмян пр-т, дом 50а</a:t>
              </a:r>
            </a:p>
            <a:p>
              <a:pPr algn="ctr"/>
              <a:endParaRPr lang="ru-RU" sz="1600" b="1" dirty="0" smtClean="0">
                <a:solidFill>
                  <a:srgbClr val="333333"/>
                </a:solidFill>
                <a:latin typeface="Arial" panose="020B0500000000000000" pitchFamily="34" charset="0"/>
              </a:endParaRPr>
            </a:p>
            <a:p>
              <a:pPr algn="ctr"/>
              <a:r>
                <a:rPr lang="ru-RU" sz="1600" dirty="0" smtClean="0">
                  <a:solidFill>
                    <a:srgbClr val="333333"/>
                  </a:solidFill>
                  <a:latin typeface="Arial" panose="020B0500000000000000" pitchFamily="34" charset="0"/>
                </a:rPr>
                <a:t>ЧИТАЙТЕ</a:t>
              </a:r>
              <a:r>
                <a:rPr lang="en-US" sz="1600" dirty="0" smtClean="0">
                  <a:solidFill>
                    <a:srgbClr val="333333"/>
                  </a:solidFill>
                  <a:latin typeface="Arial" panose="020B0500000000000000" pitchFamily="34" charset="0"/>
                </a:rPr>
                <a:t>:</a:t>
              </a:r>
              <a:endParaRPr lang="ru-RU" sz="1600" dirty="0">
                <a:solidFill>
                  <a:srgbClr val="00B0F0"/>
                </a:solidFill>
                <a:latin typeface="Arial" panose="020B0500000000000000" pitchFamily="34" charset="0"/>
              </a:endParaRPr>
            </a:p>
            <a:p>
              <a:pPr algn="ctr"/>
              <a:r>
                <a:rPr lang="ru-RU" sz="1600" dirty="0" smtClean="0">
                  <a:solidFill>
                    <a:srgbClr val="00B0F0"/>
                  </a:solidFill>
                  <a:latin typeface="Arial" panose="020B0500000000000000" pitchFamily="34" charset="0"/>
                  <a:hlinkClick r:id="rId3"/>
                </a:rPr>
                <a:t>www.armeniatourism.ru</a:t>
              </a:r>
              <a:endParaRPr lang="ru-RU" sz="1600" dirty="0" smtClean="0">
                <a:solidFill>
                  <a:srgbClr val="00B0F0"/>
                </a:solidFill>
                <a:latin typeface="Arial" panose="020B0500000000000000" pitchFamily="34" charset="0"/>
              </a:endParaRPr>
            </a:p>
            <a:p>
              <a:pPr algn="ctr"/>
              <a:endParaRPr lang="ru-RU" sz="1600" dirty="0">
                <a:solidFill>
                  <a:srgbClr val="00B0F0"/>
                </a:solidFill>
                <a:latin typeface="Arial" panose="020B0500000000000000" pitchFamily="34" charset="0"/>
              </a:endParaRPr>
            </a:p>
            <a:p>
              <a:pPr algn="ctr"/>
              <a:r>
                <a:rPr lang="ru-RU" sz="1600" dirty="0" smtClean="0">
                  <a:solidFill>
                    <a:srgbClr val="333333"/>
                  </a:solidFill>
                  <a:latin typeface="Arial" panose="020B0500000000000000" pitchFamily="34" charset="0"/>
                </a:rPr>
                <a:t>ПОДПИСЫВАЙТЕСЬ</a:t>
              </a:r>
              <a:endParaRPr lang="ru-RU" sz="1600" dirty="0">
                <a:latin typeface="Arial" panose="020B0500000000000000" pitchFamily="34" charset="0"/>
              </a:endParaRPr>
            </a:p>
            <a:p>
              <a:pPr algn="ctr"/>
              <a:endParaRPr lang="ru-RU" sz="1600" dirty="0">
                <a:latin typeface="Arial" panose="020B0500000000000000" pitchFamily="34" charset="0"/>
              </a:endParaRPr>
            </a:p>
          </p:txBody>
        </p:sp>
        <p:grpSp>
          <p:nvGrpSpPr>
            <p:cNvPr id="2" name="Группа 1"/>
            <p:cNvGrpSpPr/>
            <p:nvPr/>
          </p:nvGrpSpPr>
          <p:grpSpPr>
            <a:xfrm>
              <a:off x="2247126" y="5043080"/>
              <a:ext cx="3032474" cy="423143"/>
              <a:chOff x="2258439" y="7242819"/>
              <a:chExt cx="3032474" cy="423143"/>
            </a:xfrm>
          </p:grpSpPr>
          <p:pic>
            <p:nvPicPr>
              <p:cNvPr id="27" name="Рисунок 2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439" y="7246029"/>
                <a:ext cx="419929" cy="419933"/>
              </a:xfrm>
              <a:prstGeom prst="rect">
                <a:avLst/>
              </a:prstGeom>
            </p:spPr>
          </p:pic>
          <p:pic>
            <p:nvPicPr>
              <p:cNvPr id="28" name="Рисунок 2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8685" y="7242820"/>
                <a:ext cx="419929" cy="419933"/>
              </a:xfrm>
              <a:prstGeom prst="rect">
                <a:avLst/>
              </a:prstGeom>
            </p:spPr>
          </p:pic>
          <p:pic>
            <p:nvPicPr>
              <p:cNvPr id="29" name="Рисунок 28">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6386" y="7246029"/>
                <a:ext cx="419929" cy="419933"/>
              </a:xfrm>
              <a:prstGeom prst="rect">
                <a:avLst/>
              </a:prstGeom>
            </p:spPr>
          </p:pic>
          <p:pic>
            <p:nvPicPr>
              <p:cNvPr id="30" name="Рисунок 2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1789" y="7246029"/>
                <a:ext cx="419929" cy="419933"/>
              </a:xfrm>
              <a:prstGeom prst="rect">
                <a:avLst/>
              </a:prstGeom>
            </p:spPr>
          </p:pic>
          <p:pic>
            <p:nvPicPr>
              <p:cNvPr id="31" name="Рисунок 30">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4087" y="7246029"/>
                <a:ext cx="419929" cy="419933"/>
              </a:xfrm>
              <a:prstGeom prst="rect">
                <a:avLst/>
              </a:prstGeom>
            </p:spPr>
          </p:pic>
          <p:pic>
            <p:nvPicPr>
              <p:cNvPr id="32" name="Рисунок 31">
                <a:hlinkClick r:id="rId14"/>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70984" y="7242819"/>
                <a:ext cx="419929" cy="419930"/>
              </a:xfrm>
              <a:prstGeom prst="rect">
                <a:avLst/>
              </a:prstGeom>
            </p:spPr>
          </p:pic>
        </p:grpSp>
      </p:grpSp>
    </p:spTree>
    <p:extLst>
      <p:ext uri="{BB962C8B-B14F-4D97-AF65-F5344CB8AC3E}">
        <p14:creationId xmlns:p14="http://schemas.microsoft.com/office/powerpoint/2010/main" val="106620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en-US" sz="1418" dirty="0" smtClean="0">
                <a:solidFill>
                  <a:schemeClr val="bg1"/>
                </a:solidFill>
                <a:latin typeface="Arial" panose="020B0500000000000000" pitchFamily="34" charset="0"/>
              </a:rPr>
              <a:t>1</a:t>
            </a:r>
            <a:endParaRPr lang="ru-RU" sz="1418" dirty="0">
              <a:solidFill>
                <a:schemeClr val="bg1"/>
              </a:solidFill>
              <a:latin typeface="Arial" panose="020B0500000000000000" pitchFamily="34" charset="0"/>
            </a:endParaRPr>
          </a:p>
        </p:txBody>
      </p:sp>
      <p:pic>
        <p:nvPicPr>
          <p:cNvPr id="16" name="Рисунок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876" y="435330"/>
            <a:ext cx="2377578" cy="821970"/>
          </a:xfrm>
          <a:prstGeom prst="rect">
            <a:avLst/>
          </a:prstGeom>
        </p:spPr>
      </p:pic>
      <p:sp>
        <p:nvSpPr>
          <p:cNvPr id="8" name="Line 2"/>
          <p:cNvSpPr>
            <a:spLocks noChangeShapeType="1"/>
          </p:cNvSpPr>
          <p:nvPr/>
        </p:nvSpPr>
        <p:spPr bwMode="auto">
          <a:xfrm>
            <a:off x="973854" y="1465263"/>
            <a:ext cx="5943600" cy="0"/>
          </a:xfrm>
          <a:prstGeom prst="line">
            <a:avLst/>
          </a:prstGeom>
          <a:noFill/>
          <a:ln w="57150" cmpd="thinThick">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5" name="Group 6"/>
          <p:cNvGrpSpPr>
            <a:grpSpLocks/>
          </p:cNvGrpSpPr>
          <p:nvPr/>
        </p:nvGrpSpPr>
        <p:grpSpPr bwMode="auto">
          <a:xfrm>
            <a:off x="-1244109" y="5057426"/>
            <a:ext cx="4320" cy="2736"/>
            <a:chOff x="6380" y="2344"/>
            <a:chExt cx="4320" cy="2736"/>
          </a:xfrm>
        </p:grpSpPr>
        <p:sp>
          <p:nvSpPr>
            <p:cNvPr id="19" name="Text Box 7"/>
            <p:cNvSpPr txBox="1">
              <a:spLocks noChangeArrowheads="1"/>
            </p:cNvSpPr>
            <p:nvPr/>
          </p:nvSpPr>
          <p:spPr bwMode="auto">
            <a:xfrm>
              <a:off x="6380" y="2344"/>
              <a:ext cx="4320" cy="2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500000000000000" pitchFamily="34" charset="0"/>
              </a:endParaRPr>
            </a:p>
          </p:txBody>
        </p:sp>
      </p:grpSp>
      <p:sp>
        <p:nvSpPr>
          <p:cNvPr id="20" name="Text Box 8"/>
          <p:cNvSpPr txBox="1">
            <a:spLocks noChangeArrowheads="1"/>
          </p:cNvSpPr>
          <p:nvPr/>
        </p:nvSpPr>
        <p:spPr bwMode="auto">
          <a:xfrm>
            <a:off x="957952" y="1373162"/>
            <a:ext cx="3457469" cy="952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ru-RU" altLang="ru-RU" sz="800" b="0" i="0" u="none" strike="noStrike" cap="none" normalizeH="0" baseline="0" dirty="0" smtClean="0">
                <a:ln>
                  <a:noFill/>
                </a:ln>
                <a:solidFill>
                  <a:srgbClr val="000080"/>
                </a:solidFill>
                <a:effectLst/>
                <a:latin typeface="Arial" panose="020B0500000000000000" pitchFamily="34" charset="0"/>
              </a:rPr>
              <a:t>Исх. От </a:t>
            </a:r>
            <a:r>
              <a:rPr kumimoji="0" lang="ru-RU" altLang="ru-RU" sz="800" b="0" i="0" u="none" strike="noStrike" cap="none" normalizeH="0" dirty="0" smtClean="0">
                <a:ln>
                  <a:noFill/>
                </a:ln>
                <a:solidFill>
                  <a:srgbClr val="000080"/>
                </a:solidFill>
                <a:effectLst/>
                <a:latin typeface="Arial" panose="020B0500000000000000" pitchFamily="34" charset="0"/>
              </a:rPr>
              <a:t>  </a:t>
            </a:r>
            <a:r>
              <a:rPr kumimoji="0" lang="ru-RU" altLang="ru-RU" sz="800" b="0" i="0" u="none" strike="noStrike" cap="none" normalizeH="0" baseline="0" dirty="0" smtClean="0">
                <a:ln>
                  <a:noFill/>
                </a:ln>
                <a:solidFill>
                  <a:srgbClr val="000080"/>
                </a:solidFill>
                <a:effectLst/>
                <a:latin typeface="Arial" panose="020B0500000000000000" pitchFamily="34" charset="0"/>
              </a:rPr>
              <a:t>_______________________  № _____________________</a:t>
            </a:r>
            <a:endParaRPr kumimoji="0" lang="ru-RU" altLang="ru-RU" sz="1100" b="0"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ru-RU" altLang="ru-RU" sz="800" b="0" i="0" u="none" strike="noStrike" cap="none" normalizeH="0" baseline="0" dirty="0" smtClean="0">
                <a:ln>
                  <a:noFill/>
                </a:ln>
                <a:solidFill>
                  <a:srgbClr val="000080"/>
                </a:solidFill>
                <a:effectLst/>
                <a:latin typeface="Arial" panose="020B0500000000000000" pitchFamily="34" charset="0"/>
              </a:rPr>
              <a:t>На №</a:t>
            </a:r>
            <a:r>
              <a:rPr kumimoji="0" lang="ru-RU" altLang="ru-RU" sz="800" b="0" i="0" u="none" strike="noStrike" cap="none" normalizeH="0" dirty="0" smtClean="0">
                <a:ln>
                  <a:noFill/>
                </a:ln>
                <a:solidFill>
                  <a:srgbClr val="000080"/>
                </a:solidFill>
                <a:effectLst/>
                <a:latin typeface="Arial" panose="020B0500000000000000" pitchFamily="34" charset="0"/>
              </a:rPr>
              <a:t>      </a:t>
            </a:r>
            <a:r>
              <a:rPr kumimoji="0" lang="ru-RU" altLang="ru-RU" sz="800" b="0" i="0" u="none" strike="noStrike" cap="none" normalizeH="0" baseline="0" dirty="0" smtClean="0">
                <a:ln>
                  <a:noFill/>
                </a:ln>
                <a:solidFill>
                  <a:srgbClr val="000080"/>
                </a:solidFill>
                <a:effectLst/>
                <a:latin typeface="Arial" panose="020B0500000000000000" pitchFamily="34" charset="0"/>
              </a:rPr>
              <a:t>_______________________  № _____________________</a:t>
            </a:r>
            <a:endParaRPr kumimoji="0" lang="ru-RU" altLang="ru-RU" sz="1800" b="0" i="0" u="none" strike="noStrike" cap="none" normalizeH="0" baseline="0" dirty="0" smtClean="0">
              <a:ln>
                <a:noFill/>
              </a:ln>
              <a:solidFill>
                <a:schemeClr val="tx1"/>
              </a:solidFill>
              <a:effectLst/>
              <a:latin typeface="Arial" panose="020B0500000000000000" pitchFamily="34" charset="0"/>
            </a:endParaRPr>
          </a:p>
        </p:txBody>
      </p:sp>
      <p:grpSp>
        <p:nvGrpSpPr>
          <p:cNvPr id="21" name="Group 9"/>
          <p:cNvGrpSpPr>
            <a:grpSpLocks/>
          </p:cNvGrpSpPr>
          <p:nvPr/>
        </p:nvGrpSpPr>
        <p:grpSpPr bwMode="auto">
          <a:xfrm>
            <a:off x="4179443" y="2009731"/>
            <a:ext cx="2743200" cy="720278"/>
            <a:chOff x="6305" y="2325"/>
            <a:chExt cx="4464" cy="2755"/>
          </a:xfrm>
        </p:grpSpPr>
        <p:sp>
          <p:nvSpPr>
            <p:cNvPr id="22" name="Text Box 10"/>
            <p:cNvSpPr txBox="1">
              <a:spLocks noChangeArrowheads="1"/>
            </p:cNvSpPr>
            <p:nvPr/>
          </p:nvSpPr>
          <p:spPr bwMode="auto">
            <a:xfrm>
              <a:off x="6380" y="2344"/>
              <a:ext cx="4320" cy="2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500000000000000" pitchFamily="34" charset="0"/>
              </a:endParaRPr>
            </a:p>
          </p:txBody>
        </p:sp>
        <p:grpSp>
          <p:nvGrpSpPr>
            <p:cNvPr id="23" name="Group 11"/>
            <p:cNvGrpSpPr>
              <a:grpSpLocks/>
            </p:cNvGrpSpPr>
            <p:nvPr/>
          </p:nvGrpSpPr>
          <p:grpSpPr bwMode="auto">
            <a:xfrm>
              <a:off x="6305" y="2325"/>
              <a:ext cx="4464" cy="432"/>
              <a:chOff x="6305" y="2325"/>
              <a:chExt cx="4464" cy="432"/>
            </a:xfrm>
          </p:grpSpPr>
          <p:sp>
            <p:nvSpPr>
              <p:cNvPr id="24" name="Line 12"/>
              <p:cNvSpPr>
                <a:spLocks noChangeShapeType="1"/>
              </p:cNvSpPr>
              <p:nvPr/>
            </p:nvSpPr>
            <p:spPr bwMode="auto">
              <a:xfrm>
                <a:off x="6305" y="2325"/>
                <a:ext cx="0" cy="432"/>
              </a:xfrm>
              <a:prstGeom prst="line">
                <a:avLst/>
              </a:prstGeom>
              <a:noFill/>
              <a:ln w="12600">
                <a:solidFill>
                  <a:srgbClr val="0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5" name="Line 13"/>
              <p:cNvSpPr>
                <a:spLocks noChangeShapeType="1"/>
              </p:cNvSpPr>
              <p:nvPr/>
            </p:nvSpPr>
            <p:spPr bwMode="auto">
              <a:xfrm>
                <a:off x="6305" y="2325"/>
                <a:ext cx="432" cy="0"/>
              </a:xfrm>
              <a:prstGeom prst="line">
                <a:avLst/>
              </a:prstGeom>
              <a:noFill/>
              <a:ln w="12600">
                <a:solidFill>
                  <a:srgbClr val="0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6" name="Line 14"/>
              <p:cNvSpPr>
                <a:spLocks noChangeShapeType="1"/>
              </p:cNvSpPr>
              <p:nvPr/>
            </p:nvSpPr>
            <p:spPr bwMode="auto">
              <a:xfrm>
                <a:off x="10769" y="2325"/>
                <a:ext cx="0" cy="432"/>
              </a:xfrm>
              <a:prstGeom prst="line">
                <a:avLst/>
              </a:prstGeom>
              <a:noFill/>
              <a:ln w="12600">
                <a:solidFill>
                  <a:srgbClr val="0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7" name="Line 15"/>
              <p:cNvSpPr>
                <a:spLocks noChangeShapeType="1"/>
              </p:cNvSpPr>
              <p:nvPr/>
            </p:nvSpPr>
            <p:spPr bwMode="auto">
              <a:xfrm flipH="1">
                <a:off x="10337" y="2325"/>
                <a:ext cx="432" cy="0"/>
              </a:xfrm>
              <a:prstGeom prst="line">
                <a:avLst/>
              </a:prstGeom>
              <a:noFill/>
              <a:ln w="12600">
                <a:solidFill>
                  <a:srgbClr val="0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grpSp>
      </p:grpSp>
      <p:sp>
        <p:nvSpPr>
          <p:cNvPr id="29" name="Прямоугольник 28"/>
          <p:cNvSpPr/>
          <p:nvPr/>
        </p:nvSpPr>
        <p:spPr>
          <a:xfrm>
            <a:off x="4213809" y="2011510"/>
            <a:ext cx="2708833" cy="1246495"/>
          </a:xfrm>
          <a:prstGeom prst="rect">
            <a:avLst/>
          </a:prstGeom>
        </p:spPr>
        <p:txBody>
          <a:bodyPr wrap="square">
            <a:spAutoFit/>
          </a:bodyPr>
          <a:lstStyle/>
          <a:p>
            <a:r>
              <a:rPr lang="ru-RU" sz="1500" dirty="0"/>
              <a:t>Генеральному директору	</a:t>
            </a:r>
          </a:p>
          <a:p>
            <a:pPr fontAlgn="base"/>
            <a:r>
              <a:rPr lang="ru-RU" sz="1500" dirty="0" smtClean="0"/>
              <a:t>Московского культурно-делового центра «</a:t>
            </a:r>
            <a:r>
              <a:rPr lang="ru-RU" sz="1500" dirty="0"/>
              <a:t>Дом Москвы</a:t>
            </a:r>
            <a:r>
              <a:rPr lang="ru-RU" sz="1500" dirty="0" smtClean="0"/>
              <a:t>» в Ереване</a:t>
            </a:r>
            <a:r>
              <a:rPr lang="en-US" sz="1500" dirty="0" smtClean="0"/>
              <a:t> </a:t>
            </a:r>
            <a:r>
              <a:rPr lang="ru-RU" sz="1500" dirty="0" err="1" smtClean="0"/>
              <a:t>Ваграму</a:t>
            </a:r>
            <a:r>
              <a:rPr lang="ru-RU" sz="1500" dirty="0" smtClean="0"/>
              <a:t> Карапетяну</a:t>
            </a:r>
            <a:endParaRPr lang="ru-RU" sz="1500" dirty="0"/>
          </a:p>
        </p:txBody>
      </p:sp>
      <p:sp>
        <p:nvSpPr>
          <p:cNvPr id="30" name="Прямоугольник 29"/>
          <p:cNvSpPr/>
          <p:nvPr/>
        </p:nvSpPr>
        <p:spPr>
          <a:xfrm>
            <a:off x="1381686" y="1548471"/>
            <a:ext cx="2759700" cy="307777"/>
          </a:xfrm>
          <a:prstGeom prst="rect">
            <a:avLst/>
          </a:prstGeom>
        </p:spPr>
        <p:txBody>
          <a:bodyPr wrap="square">
            <a:spAutoFit/>
          </a:bodyPr>
          <a:lstStyle/>
          <a:p>
            <a:r>
              <a:rPr lang="en-US" sz="1400" dirty="0" smtClean="0"/>
              <a:t>14</a:t>
            </a:r>
            <a:r>
              <a:rPr lang="ru-RU" sz="1400" dirty="0" smtClean="0"/>
              <a:t> апреля 2021           </a:t>
            </a:r>
            <a:r>
              <a:rPr lang="en-US" sz="1400" dirty="0" smtClean="0"/>
              <a:t>   </a:t>
            </a:r>
            <a:r>
              <a:rPr lang="ru-RU" sz="1400" dirty="0" smtClean="0"/>
              <a:t>140421</a:t>
            </a:r>
            <a:endParaRPr lang="ru-RU" sz="1400" dirty="0"/>
          </a:p>
        </p:txBody>
      </p:sp>
      <p:sp>
        <p:nvSpPr>
          <p:cNvPr id="7" name="Прямоугольник 6"/>
          <p:cNvSpPr/>
          <p:nvPr/>
        </p:nvSpPr>
        <p:spPr>
          <a:xfrm>
            <a:off x="985081" y="445162"/>
            <a:ext cx="3430340" cy="784830"/>
          </a:xfrm>
          <a:prstGeom prst="rect">
            <a:avLst/>
          </a:prstGeom>
        </p:spPr>
        <p:txBody>
          <a:bodyPr wrap="square">
            <a:spAutoFit/>
          </a:bodyPr>
          <a:lstStyle/>
          <a:p>
            <a:pPr algn="ctr"/>
            <a:r>
              <a:rPr lang="ru-RU" sz="900" dirty="0"/>
              <a:t>ООО «ОДАК», ОГРН № 48466461, ИНН: 00122238</a:t>
            </a:r>
            <a:br>
              <a:rPr lang="ru-RU" sz="900" dirty="0"/>
            </a:br>
            <a:r>
              <a:rPr lang="ru-RU" sz="900" dirty="0"/>
              <a:t>0019, Ереван, Маршал Баграмяна пр-т, дом 50А</a:t>
            </a:r>
          </a:p>
          <a:p>
            <a:pPr algn="ctr"/>
            <a:r>
              <a:rPr lang="ru-RU" sz="900" dirty="0"/>
              <a:t>Тел./Факс: +(374 10)22 01 01</a:t>
            </a:r>
            <a:br>
              <a:rPr lang="ru-RU" sz="900" dirty="0"/>
            </a:br>
            <a:r>
              <a:rPr lang="en-US" sz="900" u="sng" dirty="0">
                <a:hlinkClick r:id="rId6"/>
              </a:rPr>
              <a:t>www</a:t>
            </a:r>
            <a:r>
              <a:rPr lang="ru-RU" sz="900" u="sng" dirty="0">
                <a:hlinkClick r:id="rId6"/>
              </a:rPr>
              <a:t>.</a:t>
            </a:r>
            <a:r>
              <a:rPr lang="en-US" sz="900" u="sng" dirty="0" err="1">
                <a:hlinkClick r:id="rId6"/>
              </a:rPr>
              <a:t>odak</a:t>
            </a:r>
            <a:r>
              <a:rPr lang="ru-RU" sz="900" u="sng" dirty="0">
                <a:hlinkClick r:id="rId6"/>
              </a:rPr>
              <a:t>.</a:t>
            </a:r>
            <a:r>
              <a:rPr lang="en-US" sz="900" u="sng" dirty="0" err="1">
                <a:hlinkClick r:id="rId6"/>
              </a:rPr>
              <a:t>ru</a:t>
            </a:r>
            <a:r>
              <a:rPr lang="ru-RU" sz="900" dirty="0"/>
              <a:t>, </a:t>
            </a:r>
            <a:r>
              <a:rPr lang="en-US" sz="900" u="sng" dirty="0">
                <a:hlinkClick r:id="rId7"/>
              </a:rPr>
              <a:t>bills</a:t>
            </a:r>
            <a:r>
              <a:rPr lang="ru-RU" sz="900" u="sng" dirty="0">
                <a:hlinkClick r:id="rId7"/>
              </a:rPr>
              <a:t>@</a:t>
            </a:r>
            <a:r>
              <a:rPr lang="en-US" sz="900" u="sng" dirty="0" err="1">
                <a:hlinkClick r:id="rId7"/>
              </a:rPr>
              <a:t>odak</a:t>
            </a:r>
            <a:r>
              <a:rPr lang="ru-RU" sz="900" u="sng" dirty="0">
                <a:hlinkClick r:id="rId7"/>
              </a:rPr>
              <a:t>.</a:t>
            </a:r>
            <a:r>
              <a:rPr lang="en-US" sz="900" u="sng" dirty="0" err="1">
                <a:hlinkClick r:id="rId7"/>
              </a:rPr>
              <a:t>ru</a:t>
            </a:r>
            <a:endParaRPr lang="ru-RU" sz="900" dirty="0"/>
          </a:p>
          <a:p>
            <a:pPr algn="ctr"/>
            <a:r>
              <a:rPr lang="en-US" sz="900" u="sng" dirty="0">
                <a:hlinkClick r:id="rId8"/>
              </a:rPr>
              <a:t>www</a:t>
            </a:r>
            <a:r>
              <a:rPr lang="ru-RU" sz="900" u="sng" dirty="0">
                <a:hlinkClick r:id="rId8"/>
              </a:rPr>
              <a:t>.</a:t>
            </a:r>
            <a:r>
              <a:rPr lang="en-US" sz="900" u="sng" dirty="0" err="1">
                <a:hlinkClick r:id="rId8"/>
              </a:rPr>
              <a:t>armeniatourism</a:t>
            </a:r>
            <a:r>
              <a:rPr lang="ru-RU" sz="900" u="sng" dirty="0">
                <a:hlinkClick r:id="rId8"/>
              </a:rPr>
              <a:t>.</a:t>
            </a:r>
            <a:r>
              <a:rPr lang="en-US" sz="900" u="sng" dirty="0" err="1">
                <a:hlinkClick r:id="rId8"/>
              </a:rPr>
              <a:t>ru</a:t>
            </a:r>
            <a:r>
              <a:rPr lang="ru-RU" sz="900" dirty="0"/>
              <a:t>, </a:t>
            </a:r>
            <a:r>
              <a:rPr lang="en-US" sz="900" u="sng" dirty="0">
                <a:hlinkClick r:id="rId9"/>
              </a:rPr>
              <a:t>info</a:t>
            </a:r>
            <a:r>
              <a:rPr lang="ru-RU" sz="900" u="sng" dirty="0">
                <a:hlinkClick r:id="rId9"/>
              </a:rPr>
              <a:t>@</a:t>
            </a:r>
            <a:r>
              <a:rPr lang="en-US" sz="900" u="sng" dirty="0" err="1">
                <a:hlinkClick r:id="rId9"/>
              </a:rPr>
              <a:t>armeniatourism</a:t>
            </a:r>
            <a:r>
              <a:rPr lang="ru-RU" sz="900" u="sng" dirty="0">
                <a:hlinkClick r:id="rId9"/>
              </a:rPr>
              <a:t>.</a:t>
            </a:r>
            <a:r>
              <a:rPr lang="en-US" sz="900" u="sng" dirty="0" err="1">
                <a:hlinkClick r:id="rId9"/>
              </a:rPr>
              <a:t>ru</a:t>
            </a:r>
            <a:endParaRPr lang="ru-RU" sz="900" dirty="0"/>
          </a:p>
        </p:txBody>
      </p:sp>
      <p:sp>
        <p:nvSpPr>
          <p:cNvPr id="38" name="Прямоугольник 37"/>
          <p:cNvSpPr/>
          <p:nvPr/>
        </p:nvSpPr>
        <p:spPr>
          <a:xfrm>
            <a:off x="787400" y="3387990"/>
            <a:ext cx="6286500" cy="5401479"/>
          </a:xfrm>
          <a:prstGeom prst="rect">
            <a:avLst/>
          </a:prstGeom>
        </p:spPr>
        <p:txBody>
          <a:bodyPr wrap="square">
            <a:spAutoFit/>
          </a:bodyPr>
          <a:lstStyle/>
          <a:p>
            <a:pPr algn="ctr"/>
            <a:r>
              <a:rPr lang="ru-RU" sz="1500" b="1" dirty="0">
                <a:latin typeface="Arial" panose="020B0500000000000000" pitchFamily="34" charset="0"/>
              </a:rPr>
              <a:t>Как же так получается, что реклама обходятся Вам на 30% </a:t>
            </a:r>
            <a:r>
              <a:rPr lang="ru-RU" sz="1500" b="1" dirty="0" smtClean="0">
                <a:latin typeface="Arial" panose="020B0500000000000000" pitchFamily="34" charset="0"/>
              </a:rPr>
              <a:t>дороже?!</a:t>
            </a:r>
            <a:endParaRPr lang="ru-RU" sz="1500" b="1" dirty="0">
              <a:latin typeface="Arial" panose="020B0500000000000000" pitchFamily="34" charset="0"/>
            </a:endParaRPr>
          </a:p>
          <a:p>
            <a:endParaRPr lang="ru-RU" sz="1500" dirty="0">
              <a:latin typeface="Arial" panose="020B0500000000000000" pitchFamily="34" charset="0"/>
            </a:endParaRPr>
          </a:p>
          <a:p>
            <a:r>
              <a:rPr lang="ru-RU" sz="1500" dirty="0">
                <a:latin typeface="Arial" panose="020B0500000000000000" pitchFamily="34" charset="0"/>
              </a:rPr>
              <a:t>Информации как рекламировать свою компанию и получить выгоду очень много. Даже слишком. Но она на 90-95% связана с общей тематикой и не имеет никакого отношения к продажам и решению коммерческих задач! </a:t>
            </a:r>
            <a:endParaRPr lang="ru-RU" sz="1500" dirty="0" smtClean="0">
              <a:latin typeface="Arial" panose="020B0500000000000000" pitchFamily="34" charset="0"/>
            </a:endParaRPr>
          </a:p>
          <a:p>
            <a:endParaRPr lang="ru-RU" sz="1500" dirty="0">
              <a:latin typeface="Arial" panose="020B0500000000000000" pitchFamily="34" charset="0"/>
            </a:endParaRPr>
          </a:p>
          <a:p>
            <a:r>
              <a:rPr lang="ru-RU" sz="1500" b="1" dirty="0">
                <a:latin typeface="Arial" panose="020B0500000000000000" pitchFamily="34" charset="0"/>
              </a:rPr>
              <a:t>Журнал «АРМЕНИЯ ТУРИСТИЧСКАЯ» предлагаем Вам зарабатывать больше за счет снижения издержек на рекламу до 30% при том же уровне качества и привлекать сотни новых потенциальных клиентов по цене </a:t>
            </a:r>
            <a:r>
              <a:rPr lang="ru-RU" sz="1500" b="1" dirty="0" smtClean="0">
                <a:latin typeface="Arial" panose="020B0500000000000000" pitchFamily="34" charset="0"/>
              </a:rPr>
              <a:t>1000 </a:t>
            </a:r>
            <a:r>
              <a:rPr lang="ru-RU" sz="1500" b="1" dirty="0" err="1" smtClean="0">
                <a:latin typeface="Arial" panose="020B0500000000000000" pitchFamily="34" charset="0"/>
              </a:rPr>
              <a:t>драмов</a:t>
            </a:r>
            <a:r>
              <a:rPr lang="ru-RU" sz="1500" b="1" dirty="0" smtClean="0">
                <a:latin typeface="Arial" panose="020B0500000000000000" pitchFamily="34" charset="0"/>
              </a:rPr>
              <a:t> </a:t>
            </a:r>
            <a:r>
              <a:rPr lang="ru-RU" sz="1500" b="1" dirty="0">
                <a:latin typeface="Arial" panose="020B0500000000000000" pitchFamily="34" charset="0"/>
              </a:rPr>
              <a:t>за человека.</a:t>
            </a:r>
            <a:endParaRPr lang="ru-RU" sz="1500" b="1" dirty="0" smtClean="0">
              <a:latin typeface="Arial" panose="020B0500000000000000" pitchFamily="34" charset="0"/>
            </a:endParaRPr>
          </a:p>
          <a:p>
            <a:endParaRPr lang="ru-RU" sz="1500" dirty="0">
              <a:latin typeface="Arial" panose="020B0500000000000000" pitchFamily="34" charset="0"/>
            </a:endParaRPr>
          </a:p>
          <a:p>
            <a:r>
              <a:rPr lang="ru-RU" sz="1500" dirty="0" smtClean="0">
                <a:latin typeface="Arial" panose="020B0500000000000000" pitchFamily="34" charset="0"/>
              </a:rPr>
              <a:t>Почему </a:t>
            </a:r>
            <a:r>
              <a:rPr lang="ru-RU" sz="1500" dirty="0">
                <a:latin typeface="Arial" panose="020B0500000000000000" pitchFamily="34" charset="0"/>
              </a:rPr>
              <a:t>для Вас это выгодно</a:t>
            </a:r>
            <a:br>
              <a:rPr lang="ru-RU" sz="1500" dirty="0">
                <a:latin typeface="Arial" panose="020B0500000000000000" pitchFamily="34" charset="0"/>
              </a:rPr>
            </a:br>
            <a:endParaRPr lang="ru-RU" sz="1500" dirty="0">
              <a:latin typeface="Arial" panose="020B0500000000000000" pitchFamily="34" charset="0"/>
            </a:endParaRPr>
          </a:p>
          <a:p>
            <a:pPr marL="171450" lvl="0" indent="-171450" fontAlgn="base">
              <a:buFont typeface="Arial" panose="020B0500000000000000" pitchFamily="34" charset="0"/>
              <a:buChar char="•"/>
            </a:pPr>
            <a:r>
              <a:rPr lang="ru-RU" sz="1500" b="1" dirty="0" smtClean="0">
                <a:latin typeface="Arial" panose="020B0500000000000000" pitchFamily="34" charset="0"/>
              </a:rPr>
              <a:t>Вы </a:t>
            </a:r>
            <a:r>
              <a:rPr lang="ru-RU" sz="1500" b="1" dirty="0">
                <a:latin typeface="Arial" panose="020B0500000000000000" pitchFamily="34" charset="0"/>
              </a:rPr>
              <a:t>экономите до 30% денег</a:t>
            </a:r>
            <a:r>
              <a:rPr lang="ru-RU" sz="1500" dirty="0">
                <a:latin typeface="Arial" panose="020B0500000000000000" pitchFamily="34" charset="0"/>
              </a:rPr>
              <a:t> на рекламе, получая их напрямую от </a:t>
            </a:r>
            <a:r>
              <a:rPr lang="ru-RU" sz="1500" dirty="0" smtClean="0">
                <a:latin typeface="Arial" panose="020B0500000000000000" pitchFamily="34" charset="0"/>
              </a:rPr>
              <a:t>тематического издания.</a:t>
            </a:r>
            <a:endParaRPr lang="ru-RU" sz="1500" dirty="0">
              <a:latin typeface="Arial" panose="020B0500000000000000" pitchFamily="34" charset="0"/>
            </a:endParaRPr>
          </a:p>
          <a:p>
            <a:pPr marL="171450" lvl="0" indent="-171450" fontAlgn="base">
              <a:buFont typeface="Arial" panose="020B0500000000000000" pitchFamily="34" charset="0"/>
              <a:buChar char="•"/>
            </a:pPr>
            <a:r>
              <a:rPr lang="ru-RU" sz="1500" b="1" dirty="0">
                <a:latin typeface="Arial" panose="020B0500000000000000" pitchFamily="34" charset="0"/>
              </a:rPr>
              <a:t>Вам не нужен свой дизайнер</a:t>
            </a:r>
            <a:r>
              <a:rPr lang="ru-RU" sz="1500" dirty="0">
                <a:latin typeface="Arial" panose="020B0500000000000000" pitchFamily="34" charset="0"/>
              </a:rPr>
              <a:t>, поскольку у нас </a:t>
            </a:r>
            <a:r>
              <a:rPr lang="ru-RU" sz="1500" dirty="0" smtClean="0">
                <a:latin typeface="Arial" panose="020B0500000000000000" pitchFamily="34" charset="0"/>
              </a:rPr>
              <a:t>штатные </a:t>
            </a:r>
            <a:r>
              <a:rPr lang="ru-RU" sz="1500" dirty="0">
                <a:latin typeface="Arial" panose="020B0500000000000000" pitchFamily="34" charset="0"/>
              </a:rPr>
              <a:t>дизайнеры. Вы просто говорите, что вы хотите, и в течение 1-2 дней они </a:t>
            </a:r>
            <a:r>
              <a:rPr lang="ru-RU" sz="1500" dirty="0" smtClean="0">
                <a:latin typeface="Arial" panose="020B0500000000000000" pitchFamily="34" charset="0"/>
              </a:rPr>
              <a:t>готовят.</a:t>
            </a:r>
            <a:endParaRPr lang="ru-RU" sz="1500" dirty="0">
              <a:latin typeface="Arial" panose="020B0500000000000000" pitchFamily="34" charset="0"/>
            </a:endParaRPr>
          </a:p>
          <a:p>
            <a:pPr marL="171450" indent="-171450" fontAlgn="base">
              <a:buFont typeface="Arial" panose="020B0500000000000000" pitchFamily="34" charset="0"/>
              <a:buChar char="•"/>
            </a:pPr>
            <a:r>
              <a:rPr lang="ru-RU" sz="1500" b="1" dirty="0" smtClean="0">
                <a:latin typeface="Arial" panose="020B0500000000000000" pitchFamily="34" charset="0"/>
              </a:rPr>
              <a:t>Вы </a:t>
            </a:r>
            <a:r>
              <a:rPr lang="ru-RU" sz="1500" b="1" dirty="0">
                <a:latin typeface="Arial" panose="020B0500000000000000" pitchFamily="34" charset="0"/>
              </a:rPr>
              <a:t>экономите до 30% денег на посредниках</a:t>
            </a:r>
            <a:r>
              <a:rPr lang="ru-RU" sz="1500" dirty="0">
                <a:latin typeface="Arial" panose="020B0500000000000000" pitchFamily="34" charset="0"/>
              </a:rPr>
              <a:t>, у которых нет собственного автопарка, но которые закладывают свой интерес, передавая Ваш заказ субподрядчикам</a:t>
            </a:r>
            <a:r>
              <a:rPr lang="ru-RU" sz="1500" dirty="0" smtClean="0">
                <a:latin typeface="Arial" panose="020B0500000000000000" pitchFamily="34" charset="0"/>
              </a:rPr>
              <a:t>.</a:t>
            </a:r>
            <a:endParaRPr lang="ru-RU" sz="1500" dirty="0">
              <a:latin typeface="Arial" panose="020B0500000000000000" pitchFamily="34" charset="0"/>
            </a:endParaRPr>
          </a:p>
        </p:txBody>
      </p:sp>
    </p:spTree>
    <p:extLst>
      <p:ext uri="{BB962C8B-B14F-4D97-AF65-F5344CB8AC3E}">
        <p14:creationId xmlns:p14="http://schemas.microsoft.com/office/powerpoint/2010/main" val="474397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Рисунок 27"/>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en-US" sz="1418" dirty="0" smtClean="0">
                <a:solidFill>
                  <a:schemeClr val="bg1"/>
                </a:solidFill>
                <a:latin typeface="Arial" panose="020B0500000000000000" pitchFamily="34" charset="0"/>
              </a:rPr>
              <a:t>1</a:t>
            </a:r>
            <a:endParaRPr lang="ru-RU" sz="1418" dirty="0">
              <a:solidFill>
                <a:schemeClr val="bg1"/>
              </a:solidFill>
              <a:latin typeface="Arial" panose="020B0500000000000000" pitchFamily="34" charset="0"/>
            </a:endParaRPr>
          </a:p>
        </p:txBody>
      </p:sp>
      <p:grpSp>
        <p:nvGrpSpPr>
          <p:cNvPr id="15" name="Group 6"/>
          <p:cNvGrpSpPr>
            <a:grpSpLocks/>
          </p:cNvGrpSpPr>
          <p:nvPr/>
        </p:nvGrpSpPr>
        <p:grpSpPr bwMode="auto">
          <a:xfrm>
            <a:off x="-1244109" y="5057426"/>
            <a:ext cx="4320" cy="2736"/>
            <a:chOff x="6380" y="2344"/>
            <a:chExt cx="4320" cy="2736"/>
          </a:xfrm>
        </p:grpSpPr>
        <p:sp>
          <p:nvSpPr>
            <p:cNvPr id="19" name="Text Box 7"/>
            <p:cNvSpPr txBox="1">
              <a:spLocks noChangeArrowheads="1"/>
            </p:cNvSpPr>
            <p:nvPr/>
          </p:nvSpPr>
          <p:spPr bwMode="auto">
            <a:xfrm>
              <a:off x="6380" y="2344"/>
              <a:ext cx="4320" cy="2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500000000000000" pitchFamily="34" charset="0"/>
              </a:endParaRPr>
            </a:p>
          </p:txBody>
        </p:sp>
      </p:grpSp>
      <p:sp>
        <p:nvSpPr>
          <p:cNvPr id="38" name="Прямоугольник 37"/>
          <p:cNvSpPr/>
          <p:nvPr/>
        </p:nvSpPr>
        <p:spPr>
          <a:xfrm>
            <a:off x="787400" y="806715"/>
            <a:ext cx="6286500" cy="5632311"/>
          </a:xfrm>
          <a:prstGeom prst="rect">
            <a:avLst/>
          </a:prstGeom>
        </p:spPr>
        <p:txBody>
          <a:bodyPr wrap="square">
            <a:spAutoFit/>
          </a:bodyPr>
          <a:lstStyle/>
          <a:p>
            <a:r>
              <a:rPr lang="ru-RU" sz="1500" b="1" dirty="0" smtClean="0">
                <a:latin typeface="Arial" panose="020B0500000000000000" pitchFamily="34" charset="0"/>
              </a:rPr>
              <a:t>Если </a:t>
            </a:r>
            <a:r>
              <a:rPr lang="ru-RU" sz="1500" b="1" dirty="0">
                <a:latin typeface="Arial" panose="020B0500000000000000" pitchFamily="34" charset="0"/>
              </a:rPr>
              <a:t>у Вас уже есть поставщик рекламных услуг</a:t>
            </a:r>
          </a:p>
          <a:p>
            <a:r>
              <a:rPr lang="ru-RU" sz="1500" dirty="0">
                <a:latin typeface="Arial" panose="020B0500000000000000" pitchFamily="34" charset="0"/>
              </a:rPr>
              <a:t> </a:t>
            </a:r>
          </a:p>
          <a:p>
            <a:r>
              <a:rPr lang="ru-RU" sz="1500" dirty="0">
                <a:latin typeface="Arial" panose="020B0500000000000000" pitchFamily="34" charset="0"/>
              </a:rPr>
              <a:t>Наверняка у Вас уже есть поставщик рекламных услуг, который предлагает хорошие </a:t>
            </a:r>
            <a:r>
              <a:rPr lang="ru-RU" sz="1500" dirty="0" smtClean="0">
                <a:latin typeface="Arial" panose="020B0500000000000000" pitchFamily="34" charset="0"/>
              </a:rPr>
              <a:t>условия, низкие цены и бесплатную доработку дизайна Вам с ним повезло, и мы не станем Вас отговаривать от использования его услуг.</a:t>
            </a:r>
          </a:p>
          <a:p>
            <a:r>
              <a:rPr lang="ru-RU" sz="1500" dirty="0" smtClean="0">
                <a:latin typeface="Arial" panose="020B0500000000000000" pitchFamily="34" charset="0"/>
              </a:rPr>
              <a:t> </a:t>
            </a:r>
          </a:p>
          <a:p>
            <a:r>
              <a:rPr lang="ru-RU" sz="1500" dirty="0" smtClean="0">
                <a:latin typeface="Arial" panose="020B0500000000000000" pitchFamily="34" charset="0"/>
              </a:rPr>
              <a:t>Тем не менее, в жизни случается всякое, и бизнес должен быть застрахован от любых неожиданностей. Сохраните мой телефон из этого коммерческого предложения или, еще лучше, возьмите наш прайс. Если Вам понадобится помощь или реклама в, мы всегда придем на помощь.</a:t>
            </a:r>
          </a:p>
          <a:p>
            <a:r>
              <a:rPr lang="ru-RU" sz="1500" dirty="0">
                <a:latin typeface="Arial" panose="020B0500000000000000" pitchFamily="34" charset="0"/>
              </a:rPr>
              <a:t> </a:t>
            </a:r>
          </a:p>
          <a:p>
            <a:r>
              <a:rPr lang="ru-RU" sz="1500" b="1" dirty="0">
                <a:latin typeface="Arial" panose="020B0500000000000000" pitchFamily="34" charset="0"/>
              </a:rPr>
              <a:t>P.S.</a:t>
            </a:r>
            <a:r>
              <a:rPr lang="ru-RU" sz="1500" dirty="0">
                <a:latin typeface="Arial" panose="020B0500000000000000" pitchFamily="34" charset="0"/>
              </a:rPr>
              <a:t> Мы убеждены, что в бизнесе ключевой способностью является умение быстро принимать взвешенные решения. Поэтому если Вы ответите на это предложение в течение </a:t>
            </a:r>
            <a:r>
              <a:rPr lang="ru-RU" sz="1500" dirty="0" smtClean="0">
                <a:latin typeface="Arial" panose="020B0500000000000000" pitchFamily="34" charset="0"/>
              </a:rPr>
              <a:t>7 </a:t>
            </a:r>
            <a:r>
              <a:rPr lang="ru-RU" sz="1500" dirty="0">
                <a:latin typeface="Arial" panose="020B0500000000000000" pitchFamily="34" charset="0"/>
              </a:rPr>
              <a:t>дней с момента получения, мы предоставим Вам дополнительную скидку 10% и </a:t>
            </a:r>
            <a:r>
              <a:rPr lang="ru-RU" sz="1500" dirty="0" smtClean="0">
                <a:latin typeface="Arial" panose="020B0500000000000000" pitchFamily="34" charset="0"/>
              </a:rPr>
              <a:t>бесплатное размещение рекламных роликов вашей организации на телеканале </a:t>
            </a:r>
            <a:r>
              <a:rPr lang="en-US" sz="1500" b="1" dirty="0" smtClean="0">
                <a:latin typeface="Arial" panose="020B0500000000000000" pitchFamily="34" charset="0"/>
              </a:rPr>
              <a:t>SONGTV Armenia </a:t>
            </a:r>
            <a:r>
              <a:rPr lang="ru-RU" sz="1500" dirty="0" smtClean="0">
                <a:latin typeface="Arial" panose="020B0500000000000000" pitchFamily="34" charset="0"/>
              </a:rPr>
              <a:t>и </a:t>
            </a:r>
            <a:r>
              <a:rPr lang="en-US" sz="1500" b="1" dirty="0" smtClean="0">
                <a:latin typeface="Arial" panose="020B0500000000000000" pitchFamily="34" charset="0"/>
              </a:rPr>
              <a:t>SONGTV Russia</a:t>
            </a:r>
            <a:r>
              <a:rPr lang="ru-RU" sz="1500" dirty="0" smtClean="0">
                <a:latin typeface="Arial" panose="020B0500000000000000" pitchFamily="34" charset="0"/>
              </a:rPr>
              <a:t>.</a:t>
            </a:r>
            <a:endParaRPr lang="ru-RU" sz="1500" dirty="0">
              <a:latin typeface="Arial" panose="020B0500000000000000" pitchFamily="34" charset="0"/>
            </a:endParaRPr>
          </a:p>
          <a:p>
            <a:r>
              <a:rPr lang="ru-RU" sz="1500" dirty="0">
                <a:latin typeface="Arial" panose="020B0500000000000000" pitchFamily="34" charset="0"/>
              </a:rPr>
              <a:t> </a:t>
            </a:r>
          </a:p>
          <a:p>
            <a:r>
              <a:rPr lang="ru-RU" sz="1500" b="1" dirty="0">
                <a:latin typeface="Arial" panose="020B0500000000000000" pitchFamily="34" charset="0"/>
              </a:rPr>
              <a:t>С уважением, </a:t>
            </a:r>
            <a:r>
              <a:rPr lang="ru-RU" sz="1500" dirty="0">
                <a:latin typeface="Arial" panose="020B0500000000000000" pitchFamily="34" charset="0"/>
              </a:rPr>
              <a:t/>
            </a:r>
            <a:br>
              <a:rPr lang="ru-RU" sz="1500" dirty="0">
                <a:latin typeface="Arial" panose="020B0500000000000000" pitchFamily="34" charset="0"/>
              </a:rPr>
            </a:br>
            <a:r>
              <a:rPr lang="ru-RU" sz="1500" b="1" dirty="0" err="1" smtClean="0">
                <a:latin typeface="Arial" panose="020B0500000000000000" pitchFamily="34" charset="0"/>
              </a:rPr>
              <a:t>Ованисян</a:t>
            </a:r>
            <a:r>
              <a:rPr lang="ru-RU" sz="1500" b="1" dirty="0" smtClean="0">
                <a:latin typeface="Arial" panose="020B0500000000000000" pitchFamily="34" charset="0"/>
              </a:rPr>
              <a:t> </a:t>
            </a:r>
            <a:r>
              <a:rPr lang="ru-RU" sz="1500" b="1" dirty="0" err="1">
                <a:latin typeface="Arial" panose="020B0500000000000000" pitchFamily="34" charset="0"/>
              </a:rPr>
              <a:t>Лилит</a:t>
            </a:r>
            <a:r>
              <a:rPr lang="ru-RU" sz="1500" b="1" dirty="0">
                <a:latin typeface="Arial" panose="020B0500000000000000" pitchFamily="34" charset="0"/>
              </a:rPr>
              <a:t> </a:t>
            </a:r>
            <a:r>
              <a:rPr lang="ru-RU" sz="1500" b="1" dirty="0" smtClean="0">
                <a:latin typeface="Arial" panose="020B0500000000000000" pitchFamily="34" charset="0"/>
              </a:rPr>
              <a:t>Михайловна</a:t>
            </a:r>
            <a:r>
              <a:rPr lang="en-US" sz="1500" b="1" dirty="0" smtClean="0">
                <a:latin typeface="Arial" panose="020B0500000000000000" pitchFamily="34" charset="0"/>
              </a:rPr>
              <a:t>, </a:t>
            </a:r>
            <a:r>
              <a:rPr lang="ru-RU" sz="1500" b="1" dirty="0" smtClean="0">
                <a:latin typeface="Arial" panose="020B0500000000000000" pitchFamily="34" charset="0"/>
              </a:rPr>
              <a:t>Директор</a:t>
            </a:r>
            <a:r>
              <a:rPr lang="en-US" sz="1500" b="1" dirty="0" smtClean="0">
                <a:latin typeface="Arial" panose="020B0500000000000000" pitchFamily="34" charset="0"/>
              </a:rPr>
              <a:t/>
            </a:r>
            <a:br>
              <a:rPr lang="en-US" sz="1500" b="1" dirty="0" smtClean="0">
                <a:latin typeface="Arial" panose="020B0500000000000000" pitchFamily="34" charset="0"/>
              </a:rPr>
            </a:br>
            <a:r>
              <a:rPr lang="ru-RU" sz="1500" b="1" dirty="0" smtClean="0">
                <a:latin typeface="Arial" panose="020B0500000000000000" pitchFamily="34" charset="0"/>
              </a:rPr>
              <a:t>+</a:t>
            </a:r>
            <a:r>
              <a:rPr lang="ru-RU" sz="1500" b="1" dirty="0">
                <a:latin typeface="Arial" panose="020B0500000000000000" pitchFamily="34" charset="0"/>
              </a:rPr>
              <a:t>374 77 09 51 </a:t>
            </a:r>
            <a:r>
              <a:rPr lang="ru-RU" sz="1500" b="1" dirty="0" smtClean="0">
                <a:latin typeface="Arial" panose="020B0500000000000000" pitchFamily="34" charset="0"/>
              </a:rPr>
              <a:t>03</a:t>
            </a:r>
            <a:r>
              <a:rPr lang="en-US" sz="1500" b="1" dirty="0" smtClean="0">
                <a:latin typeface="Arial" panose="020B0500000000000000" pitchFamily="34" charset="0"/>
              </a:rPr>
              <a:t>, </a:t>
            </a:r>
            <a:r>
              <a:rPr lang="en-US" sz="1500" b="1" u="sng" dirty="0" smtClean="0">
                <a:latin typeface="Arial" panose="020B0500000000000000" pitchFamily="34" charset="0"/>
                <a:hlinkClick r:id="rId5"/>
              </a:rPr>
              <a:t>l</a:t>
            </a:r>
            <a:r>
              <a:rPr lang="ru-RU" sz="1500" b="1" u="sng" dirty="0">
                <a:latin typeface="Arial" panose="020B0500000000000000" pitchFamily="34" charset="0"/>
                <a:hlinkClick r:id="rId5"/>
              </a:rPr>
              <a:t>.</a:t>
            </a:r>
            <a:r>
              <a:rPr lang="en-US" sz="1500" b="1" u="sng" dirty="0" err="1">
                <a:latin typeface="Arial" panose="020B0500000000000000" pitchFamily="34" charset="0"/>
                <a:hlinkClick r:id="rId5"/>
              </a:rPr>
              <a:t>hovhannisyan</a:t>
            </a:r>
            <a:r>
              <a:rPr lang="ru-RU" sz="1500" b="1" u="sng" dirty="0">
                <a:latin typeface="Arial" panose="020B0500000000000000" pitchFamily="34" charset="0"/>
                <a:hlinkClick r:id="rId5"/>
              </a:rPr>
              <a:t>@</a:t>
            </a:r>
            <a:r>
              <a:rPr lang="en-US" sz="1500" b="1" u="sng" dirty="0" err="1">
                <a:latin typeface="Arial" panose="020B0500000000000000" pitchFamily="34" charset="0"/>
                <a:hlinkClick r:id="rId5"/>
              </a:rPr>
              <a:t>armeniatourism</a:t>
            </a:r>
            <a:r>
              <a:rPr lang="ru-RU" sz="1500" b="1" u="sng" dirty="0">
                <a:latin typeface="Arial" panose="020B0500000000000000" pitchFamily="34" charset="0"/>
                <a:hlinkClick r:id="rId5"/>
              </a:rPr>
              <a:t>.</a:t>
            </a:r>
            <a:r>
              <a:rPr lang="en-US" sz="1500" b="1" u="sng" dirty="0" err="1">
                <a:latin typeface="Arial" panose="020B0500000000000000" pitchFamily="34" charset="0"/>
                <a:hlinkClick r:id="rId5"/>
              </a:rPr>
              <a:t>ru</a:t>
            </a:r>
            <a:r>
              <a:rPr lang="ru-RU" sz="1500" b="1" dirty="0">
                <a:latin typeface="Arial" panose="020B0500000000000000" pitchFamily="34" charset="0"/>
              </a:rPr>
              <a:t> </a:t>
            </a:r>
            <a:endParaRPr lang="ru-RU" sz="1500" dirty="0">
              <a:latin typeface="Arial" panose="020B0500000000000000" pitchFamily="34" charset="0"/>
            </a:endParaRPr>
          </a:p>
          <a:p>
            <a:endParaRPr lang="ru-RU" sz="1500" dirty="0">
              <a:latin typeface="Arial" panose="020B0500000000000000" pitchFamily="34" charset="0"/>
            </a:endParaRPr>
          </a:p>
        </p:txBody>
      </p:sp>
    </p:spTree>
    <p:extLst>
      <p:ext uri="{BB962C8B-B14F-4D97-AF65-F5344CB8AC3E}">
        <p14:creationId xmlns:p14="http://schemas.microsoft.com/office/powerpoint/2010/main" val="3058371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0" y="-4299"/>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6" name="Прямоугольник 5"/>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3" name="Прямоугольник 12"/>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en-US" sz="1418" dirty="0" smtClean="0">
                <a:solidFill>
                  <a:schemeClr val="bg1"/>
                </a:solidFill>
                <a:latin typeface="Arial" panose="020B0500000000000000" pitchFamily="34" charset="0"/>
              </a:rPr>
              <a:t>1</a:t>
            </a:r>
            <a:endParaRPr lang="ru-RU" sz="1418" dirty="0">
              <a:solidFill>
                <a:schemeClr val="bg1"/>
              </a:solidFill>
              <a:latin typeface="Arial" panose="020B0500000000000000" pitchFamily="34" charset="0"/>
            </a:endParaRPr>
          </a:p>
        </p:txBody>
      </p:sp>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3253" y="1292565"/>
            <a:ext cx="2988140" cy="1033052"/>
          </a:xfrm>
          <a:prstGeom prst="rect">
            <a:avLst/>
          </a:prstGeom>
        </p:spPr>
      </p:pic>
      <p:sp>
        <p:nvSpPr>
          <p:cNvPr id="17" name="Прямоугольник 16"/>
          <p:cNvSpPr/>
          <p:nvPr/>
        </p:nvSpPr>
        <p:spPr>
          <a:xfrm>
            <a:off x="963827" y="2738659"/>
            <a:ext cx="5807675" cy="4128759"/>
          </a:xfrm>
          <a:prstGeom prst="rect">
            <a:avLst/>
          </a:prstGeom>
        </p:spPr>
        <p:txBody>
          <a:bodyPr wrap="square">
            <a:spAutoFit/>
          </a:bodyPr>
          <a:lstStyle/>
          <a:p>
            <a:r>
              <a:rPr lang="ru-RU" sz="1543" dirty="0">
                <a:latin typeface="Arial" panose="020B0500000000000000" pitchFamily="34" charset="0"/>
              </a:rPr>
              <a:t>Журнал «Армения Туристическая» - первый журнал-путеводитель на русском языке на территории РФ по Армении для туристов.</a:t>
            </a:r>
            <a:endParaRPr lang="en-US" sz="1543" dirty="0">
              <a:latin typeface="Arial" panose="020B0500000000000000" pitchFamily="34" charset="0"/>
            </a:endParaRPr>
          </a:p>
          <a:p>
            <a:endParaRPr lang="ru-RU" sz="1543" dirty="0">
              <a:latin typeface="Arial" panose="020B0500000000000000" pitchFamily="34" charset="0"/>
            </a:endParaRPr>
          </a:p>
          <a:p>
            <a:r>
              <a:rPr lang="ru-RU" sz="1543" dirty="0">
                <a:latin typeface="Arial" panose="020B0500000000000000" pitchFamily="34" charset="0"/>
              </a:rPr>
              <a:t>В каждом номере журнала вы можете найти подробную информацию о культуре, традициях, кухне, быте армян. Также в журнале вы можете найти информацию по отелям, театрам, музеям, ресторанам, банкам, магазинам и др. Читатели журнала «Армения Туристическая» в каждом номере журнала смогут выписать себе рецепты самых вкусных блюд Армении, порадовав себя и своих близких. В мире есть совсем немного историй и судеб, ценность которых не исчезает, а, напротив - возрастает с годами. Армения является ярчайшим примером этого.</a:t>
            </a:r>
            <a:endParaRPr lang="en-US" sz="1543" dirty="0">
              <a:latin typeface="Arial" panose="020B0500000000000000" pitchFamily="34" charset="0"/>
            </a:endParaRPr>
          </a:p>
          <a:p>
            <a:endParaRPr lang="en-US" sz="1543" dirty="0">
              <a:latin typeface="Arial" panose="020B0500000000000000" pitchFamily="34" charset="0"/>
            </a:endParaRPr>
          </a:p>
          <a:p>
            <a:pPr algn="ctr"/>
            <a:endParaRPr lang="ru-RU" sz="1543" dirty="0" smtClean="0">
              <a:latin typeface="Arial" panose="020B0500000000000000" pitchFamily="34" charset="0"/>
            </a:endParaRPr>
          </a:p>
          <a:p>
            <a:pPr algn="ctr"/>
            <a:r>
              <a:rPr lang="ru-RU" sz="1543" dirty="0" smtClean="0">
                <a:latin typeface="Arial" panose="020B0500000000000000" pitchFamily="34" charset="0"/>
              </a:rPr>
              <a:t>СОЗДАНО </a:t>
            </a:r>
            <a:r>
              <a:rPr lang="en-US" sz="1543" dirty="0">
                <a:latin typeface="Arial" panose="020B0500000000000000" pitchFamily="34" charset="0"/>
              </a:rPr>
              <a:t>12.12.12</a:t>
            </a:r>
            <a:endParaRPr lang="ru-RU" sz="1543" dirty="0">
              <a:latin typeface="Arial" panose="020B0500000000000000" pitchFamily="34" charset="0"/>
            </a:endParaRPr>
          </a:p>
        </p:txBody>
      </p:sp>
      <p:sp>
        <p:nvSpPr>
          <p:cNvPr id="18" name="Прямоугольник 17"/>
          <p:cNvSpPr/>
          <p:nvPr/>
        </p:nvSpPr>
        <p:spPr>
          <a:xfrm>
            <a:off x="442969" y="190943"/>
            <a:ext cx="1430200" cy="338554"/>
          </a:xfrm>
          <a:prstGeom prst="rect">
            <a:avLst/>
          </a:prstGeom>
        </p:spPr>
        <p:txBody>
          <a:bodyPr wrap="none">
            <a:spAutoFit/>
          </a:bodyPr>
          <a:lstStyle/>
          <a:p>
            <a:r>
              <a:rPr lang="ru-RU" sz="1600" b="1" cap="all" dirty="0">
                <a:solidFill>
                  <a:schemeClr val="bg1"/>
                </a:solidFill>
                <a:latin typeface="Arial" panose="020B0500000000000000" pitchFamily="34" charset="0"/>
              </a:rPr>
              <a:t>О ЖУРНАЛЕ</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1273583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sp>
        <p:nvSpPr>
          <p:cNvPr id="6" name="Прямоугольник 5"/>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5"/>
              </a:rPr>
              <a:t>www.armenia</a:t>
            </a:r>
            <a:r>
              <a:rPr lang="en-US" sz="1063" dirty="0">
                <a:solidFill>
                  <a:srgbClr val="00B0F0"/>
                </a:solidFill>
                <a:hlinkClick r:id="rId5"/>
              </a:rPr>
              <a:t>tourism</a:t>
            </a:r>
            <a:r>
              <a:rPr lang="ru-RU" sz="1063" dirty="0">
                <a:solidFill>
                  <a:srgbClr val="00B0F0"/>
                </a:solidFill>
                <a:hlinkClick r:id="rId5"/>
              </a:rPr>
              <a:t>.</a:t>
            </a:r>
            <a:r>
              <a:rPr lang="ru-RU" sz="1063" dirty="0" err="1">
                <a:solidFill>
                  <a:srgbClr val="00B0F0"/>
                </a:solidFill>
                <a:hlinkClick r:id="rId5"/>
              </a:rPr>
              <a:t>ru</a:t>
            </a:r>
            <a:r>
              <a:rPr lang="en-US" sz="1063" dirty="0">
                <a:solidFill>
                  <a:srgbClr val="00B0F0"/>
                </a:solidFill>
              </a:rPr>
              <a:t> </a:t>
            </a:r>
            <a:r>
              <a:rPr lang="ru-RU" sz="1063" dirty="0">
                <a:solidFill>
                  <a:srgbClr val="00B0F0"/>
                </a:solidFill>
              </a:rPr>
              <a:t> </a:t>
            </a:r>
            <a:endParaRPr lang="ru-RU" sz="1063" dirty="0"/>
          </a:p>
        </p:txBody>
      </p:sp>
      <p:sp>
        <p:nvSpPr>
          <p:cNvPr id="7" name="Прямоугольник 6"/>
          <p:cNvSpPr/>
          <p:nvPr/>
        </p:nvSpPr>
        <p:spPr>
          <a:xfrm>
            <a:off x="6492047" y="8813967"/>
            <a:ext cx="562922" cy="310534"/>
          </a:xfrm>
          <a:prstGeom prst="rect">
            <a:avLst/>
          </a:prstGeom>
        </p:spPr>
        <p:txBody>
          <a:bodyPr wrap="square">
            <a:spAutoFit/>
          </a:bodyPr>
          <a:lstStyle/>
          <a:p>
            <a:pPr algn="ctr"/>
            <a:r>
              <a:rPr lang="ru-RU" sz="1418" dirty="0">
                <a:latin typeface="Arial" panose="020B0500000000000000" pitchFamily="34" charset="0"/>
              </a:rPr>
              <a:t>2</a:t>
            </a:r>
          </a:p>
        </p:txBody>
      </p:sp>
      <p:sp>
        <p:nvSpPr>
          <p:cNvPr id="10" name="Объект 2"/>
          <p:cNvSpPr>
            <a:spLocks noGrp="1"/>
          </p:cNvSpPr>
          <p:nvPr>
            <p:ph idx="1"/>
          </p:nvPr>
        </p:nvSpPr>
        <p:spPr>
          <a:xfrm>
            <a:off x="827427" y="904875"/>
            <a:ext cx="6032121" cy="2488877"/>
          </a:xfrm>
        </p:spPr>
        <p:txBody>
          <a:bodyPr>
            <a:noAutofit/>
          </a:bodyPr>
          <a:lstStyle/>
          <a:p>
            <a:pPr marL="0" indent="0">
              <a:buNone/>
            </a:pPr>
            <a:r>
              <a:rPr lang="ru-RU" sz="1500" dirty="0">
                <a:latin typeface="Arial" panose="020B0500000000000000" pitchFamily="34" charset="0"/>
                <a:cs typeface="Arial" panose="020B0604020202020204" pitchFamily="34" charset="0"/>
              </a:rPr>
              <a:t>Свидетельство о регистрации средства массовой информации ЭЛ № ФС 77 58404 от 25 июня 2014 года Федеральной службой по надзору в сфере связи, информационных технологий и массовых коммуникаций РФ.</a:t>
            </a:r>
          </a:p>
          <a:p>
            <a:pPr marL="0" indent="0">
              <a:buNone/>
            </a:pPr>
            <a:r>
              <a:rPr lang="ru-RU" sz="1500" dirty="0">
                <a:solidFill>
                  <a:srgbClr val="050000"/>
                </a:solidFill>
                <a:latin typeface="Arial" panose="020B0500000000000000" pitchFamily="34" charset="0"/>
              </a:rPr>
              <a:t>Журнал «Армения Туристическая» является подразделением «</a:t>
            </a:r>
            <a:r>
              <a:rPr lang="ru-RU" sz="1500" dirty="0">
                <a:latin typeface="Arial" panose="020B0500000000000000" pitchFamily="34" charset="0"/>
              </a:rPr>
              <a:t>ОДАК Групп</a:t>
            </a:r>
            <a:r>
              <a:rPr lang="ru-RU" sz="1500" dirty="0">
                <a:solidFill>
                  <a:srgbClr val="050000"/>
                </a:solidFill>
                <a:latin typeface="Arial" panose="020B0500000000000000" pitchFamily="34" charset="0"/>
              </a:rPr>
              <a:t>» </a:t>
            </a:r>
          </a:p>
          <a:p>
            <a:pPr marL="0" indent="0">
              <a:buNone/>
            </a:pPr>
            <a:r>
              <a:rPr lang="ru-RU" sz="1500" dirty="0">
                <a:latin typeface="Arial" panose="020B0500000000000000" pitchFamily="34" charset="0"/>
              </a:rPr>
              <a:t>Также в группу входят</a:t>
            </a:r>
            <a:r>
              <a:rPr lang="en-US" sz="1500" dirty="0">
                <a:latin typeface="Arial" panose="020B0500000000000000" pitchFamily="34" charset="0"/>
              </a:rPr>
              <a:t> </a:t>
            </a:r>
            <a:r>
              <a:rPr lang="ru-RU" sz="1500" dirty="0">
                <a:latin typeface="Arial" panose="020B0500000000000000" pitchFamily="34" charset="0"/>
              </a:rPr>
              <a:t>туроператоры «</a:t>
            </a:r>
            <a:r>
              <a:rPr lang="ru-RU" sz="1500" dirty="0">
                <a:latin typeface="Arial" panose="020B0500000000000000" pitchFamily="34" charset="0"/>
                <a:hlinkClick r:id="rId6"/>
              </a:rPr>
              <a:t>ЕРЕВАН ТРЕВЕЛ</a:t>
            </a:r>
            <a:r>
              <a:rPr lang="ru-RU" sz="1500" dirty="0">
                <a:latin typeface="Arial" panose="020B0500000000000000" pitchFamily="34" charset="0"/>
              </a:rPr>
              <a:t>», «</a:t>
            </a:r>
            <a:r>
              <a:rPr lang="ru-RU" sz="1500" dirty="0">
                <a:latin typeface="Arial" panose="020B0500000000000000" pitchFamily="34" charset="0"/>
                <a:hlinkClick r:id="rId7"/>
              </a:rPr>
              <a:t>ТБИЛИСИ ТРЕВЕЛ</a:t>
            </a:r>
            <a:r>
              <a:rPr lang="ru-RU" sz="1500" dirty="0">
                <a:latin typeface="Arial" panose="020B0500000000000000" pitchFamily="34" charset="0"/>
              </a:rPr>
              <a:t>», музыкальный телеканал </a:t>
            </a:r>
            <a:r>
              <a:rPr lang="en-US" sz="1500" dirty="0" smtClean="0">
                <a:latin typeface="Arial" panose="020B0500000000000000" pitchFamily="34" charset="0"/>
                <a:hlinkClick r:id="rId8"/>
              </a:rPr>
              <a:t>SONGTV</a:t>
            </a:r>
            <a:r>
              <a:rPr lang="ru-RU" sz="1500" dirty="0" smtClean="0">
                <a:latin typeface="Arial" panose="020B0500000000000000" pitchFamily="34" charset="0"/>
                <a:hlinkClick r:id="rId8"/>
              </a:rPr>
              <a:t> </a:t>
            </a:r>
            <a:r>
              <a:rPr lang="en-US" sz="1500" dirty="0" smtClean="0">
                <a:latin typeface="Arial" panose="020B0500000000000000" pitchFamily="34" charset="0"/>
                <a:hlinkClick r:id="rId8"/>
              </a:rPr>
              <a:t>Russia</a:t>
            </a:r>
            <a:r>
              <a:rPr lang="en-US" sz="1500" dirty="0" smtClean="0">
                <a:latin typeface="Arial" panose="020B0500000000000000" pitchFamily="34" charset="0"/>
              </a:rPr>
              <a:t>,</a:t>
            </a:r>
            <a:r>
              <a:rPr lang="ru-RU" sz="1500" dirty="0" smtClean="0">
                <a:latin typeface="Arial" panose="020B0500000000000000" pitchFamily="34" charset="0"/>
              </a:rPr>
              <a:t> </a:t>
            </a:r>
            <a:r>
              <a:rPr lang="en-US" sz="1500" dirty="0" smtClean="0">
                <a:latin typeface="Arial" panose="020B0500000000000000" pitchFamily="34" charset="0"/>
                <a:hlinkClick r:id="rId9"/>
              </a:rPr>
              <a:t>SONGTV Armenia</a:t>
            </a:r>
            <a:r>
              <a:rPr lang="en-US" sz="1500" dirty="0" smtClean="0">
                <a:latin typeface="Arial" panose="020B0500000000000000" pitchFamily="34" charset="0"/>
              </a:rPr>
              <a:t> </a:t>
            </a:r>
            <a:r>
              <a:rPr lang="ru-RU" sz="1500" dirty="0" smtClean="0">
                <a:latin typeface="Arial" panose="020B0500000000000000" pitchFamily="34" charset="0"/>
              </a:rPr>
              <a:t>и </a:t>
            </a:r>
            <a:r>
              <a:rPr lang="ru-RU" sz="1500" dirty="0">
                <a:latin typeface="Arial" panose="020B0500000000000000" pitchFamily="34" charset="0"/>
              </a:rPr>
              <a:t>журнал </a:t>
            </a:r>
            <a:r>
              <a:rPr lang="ru-RU" sz="1500" dirty="0" err="1">
                <a:latin typeface="Arial" panose="020B0500000000000000" pitchFamily="34" charset="0"/>
                <a:hlinkClick r:id="rId10"/>
              </a:rPr>
              <a:t>Celebrities</a:t>
            </a:r>
            <a:r>
              <a:rPr lang="ru-RU" sz="1500" dirty="0">
                <a:latin typeface="Arial" panose="020B0500000000000000" pitchFamily="34" charset="0"/>
              </a:rPr>
              <a:t>. </a:t>
            </a:r>
          </a:p>
        </p:txBody>
      </p:sp>
      <p:pic>
        <p:nvPicPr>
          <p:cNvPr id="11" name="Рисунок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6258" y="3641810"/>
            <a:ext cx="3140803" cy="4441451"/>
          </a:xfrm>
          <a:prstGeom prst="rect">
            <a:avLst/>
          </a:prstGeom>
        </p:spPr>
      </p:pic>
      <p:sp>
        <p:nvSpPr>
          <p:cNvPr id="9" name="Прямоугольник 8"/>
          <p:cNvSpPr/>
          <p:nvPr/>
        </p:nvSpPr>
        <p:spPr>
          <a:xfrm>
            <a:off x="4399747" y="193033"/>
            <a:ext cx="2853667" cy="338554"/>
          </a:xfrm>
          <a:prstGeom prst="rect">
            <a:avLst/>
          </a:prstGeom>
        </p:spPr>
        <p:txBody>
          <a:bodyPr wrap="square">
            <a:spAutoFit/>
          </a:bodyPr>
          <a:lstStyle/>
          <a:p>
            <a:r>
              <a:rPr lang="ru-RU" sz="1600" b="1" cap="all" dirty="0">
                <a:solidFill>
                  <a:schemeClr val="bg1"/>
                </a:solidFill>
                <a:latin typeface="Arial" panose="020B0500000000000000" pitchFamily="34" charset="0"/>
              </a:rPr>
              <a:t>СВИДЕТЕЛЬСТВО</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1498487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42" y="0"/>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3</a:t>
            </a:r>
            <a:endParaRPr lang="ru-RU" sz="1418" dirty="0">
              <a:solidFill>
                <a:schemeClr val="bg1"/>
              </a:solidFill>
              <a:latin typeface="Arial" panose="020B0500000000000000" pitchFamily="34" charset="0"/>
            </a:endParaRPr>
          </a:p>
        </p:txBody>
      </p:sp>
      <p:sp>
        <p:nvSpPr>
          <p:cNvPr id="17" name="Прямоугольник 16"/>
          <p:cNvSpPr/>
          <p:nvPr/>
        </p:nvSpPr>
        <p:spPr>
          <a:xfrm>
            <a:off x="877641" y="2783789"/>
            <a:ext cx="5907260" cy="4366195"/>
          </a:xfrm>
          <a:prstGeom prst="rect">
            <a:avLst/>
          </a:prstGeom>
        </p:spPr>
        <p:txBody>
          <a:bodyPr wrap="square">
            <a:spAutoFit/>
          </a:bodyPr>
          <a:lstStyle/>
          <a:p>
            <a:r>
              <a:rPr lang="ru-RU" sz="1500" dirty="0">
                <a:latin typeface="Arial" panose="020B0500000000000000" pitchFamily="34" charset="0"/>
              </a:rPr>
              <a:t>Составляющие журнала «АРМЕНИЯ ТУРИСТИЧЕСКАЯ» —</a:t>
            </a:r>
            <a:br>
              <a:rPr lang="ru-RU" sz="1500" dirty="0">
                <a:latin typeface="Arial" panose="020B0500000000000000" pitchFamily="34" charset="0"/>
              </a:rPr>
            </a:br>
            <a:endParaRPr lang="ru-RU" sz="1500" dirty="0">
              <a:latin typeface="Arial" panose="020B0500000000000000" pitchFamily="34" charset="0"/>
            </a:endParaRPr>
          </a:p>
          <a:p>
            <a:pPr marL="314982" indent="-314982">
              <a:buFont typeface="Arial" panose="020B0500000000000000" pitchFamily="34" charset="0"/>
              <a:buChar char="•"/>
            </a:pPr>
            <a:r>
              <a:rPr lang="ru-RU" sz="1500" dirty="0">
                <a:latin typeface="Arial" panose="020B0500000000000000" pitchFamily="34" charset="0"/>
              </a:rPr>
              <a:t>Сайт</a:t>
            </a:r>
          </a:p>
          <a:p>
            <a:pPr marL="314982" indent="-314982">
              <a:buFont typeface="Arial" panose="020B0500000000000000" pitchFamily="34" charset="0"/>
              <a:buChar char="•"/>
            </a:pPr>
            <a:r>
              <a:rPr lang="ru-RU" sz="1500" dirty="0">
                <a:latin typeface="Arial" panose="020B0500000000000000" pitchFamily="34" charset="0"/>
              </a:rPr>
              <a:t>Журнал</a:t>
            </a:r>
          </a:p>
          <a:p>
            <a:pPr marL="314982" indent="-314982">
              <a:buFont typeface="Arial" panose="020B0500000000000000" pitchFamily="34" charset="0"/>
              <a:buChar char="•"/>
            </a:pPr>
            <a:r>
              <a:rPr lang="ru-RU" sz="1500" dirty="0">
                <a:latin typeface="Arial" panose="020B0500000000000000" pitchFamily="34" charset="0"/>
              </a:rPr>
              <a:t>Форум </a:t>
            </a:r>
            <a:r>
              <a:rPr lang="en-US" sz="1500" dirty="0" smtClean="0">
                <a:latin typeface="Arial" panose="020B0500000000000000" pitchFamily="34" charset="0"/>
                <a:hlinkClick r:id="rId5"/>
              </a:rPr>
              <a:t>MOTIVATION</a:t>
            </a:r>
            <a:endParaRPr lang="en-US" sz="1500" dirty="0" smtClean="0">
              <a:latin typeface="Arial" panose="020B0500000000000000" pitchFamily="34" charset="0"/>
            </a:endParaRPr>
          </a:p>
          <a:p>
            <a:endParaRPr lang="en-US" sz="1500" dirty="0">
              <a:latin typeface="Arial" panose="020B0500000000000000" pitchFamily="34" charset="0"/>
            </a:endParaRPr>
          </a:p>
          <a:p>
            <a:r>
              <a:rPr lang="ru-RU" sz="1500" dirty="0">
                <a:latin typeface="Arial" panose="020B0500000000000000" pitchFamily="34" charset="0"/>
              </a:rPr>
              <a:t>— плотно и органично интегрированы между собой.</a:t>
            </a:r>
          </a:p>
          <a:p>
            <a:r>
              <a:rPr lang="ru-RU" sz="1500" dirty="0">
                <a:latin typeface="Arial" panose="020B0500000000000000" pitchFamily="34" charset="0"/>
              </a:rPr>
              <a:t/>
            </a:r>
            <a:br>
              <a:rPr lang="ru-RU" sz="1500" dirty="0">
                <a:latin typeface="Arial" panose="020B0500000000000000" pitchFamily="34" charset="0"/>
              </a:rPr>
            </a:br>
            <a:r>
              <a:rPr lang="ru-RU" sz="1500" dirty="0">
                <a:latin typeface="Arial" panose="020B0500000000000000" pitchFamily="34" charset="0"/>
              </a:rPr>
              <a:t>Практически любое событие или явление,</a:t>
            </a:r>
            <a:br>
              <a:rPr lang="ru-RU" sz="1500" dirty="0">
                <a:latin typeface="Arial" panose="020B0500000000000000" pitchFamily="34" charset="0"/>
              </a:rPr>
            </a:br>
            <a:r>
              <a:rPr lang="ru-RU" sz="1500" dirty="0">
                <a:latin typeface="Arial" panose="020B0500000000000000" pitchFamily="34" charset="0"/>
              </a:rPr>
              <a:t>речь о котором заходит в рамках проекта,</a:t>
            </a:r>
            <a:br>
              <a:rPr lang="ru-RU" sz="1500" dirty="0">
                <a:latin typeface="Arial" panose="020B0500000000000000" pitchFamily="34" charset="0"/>
              </a:rPr>
            </a:br>
            <a:r>
              <a:rPr lang="ru-RU" sz="1500" dirty="0">
                <a:latin typeface="Arial" panose="020B0500000000000000" pitchFamily="34" charset="0"/>
              </a:rPr>
              <a:t>поддерживается всеми его составляющими: так,</a:t>
            </a:r>
            <a:br>
              <a:rPr lang="ru-RU" sz="1500" dirty="0">
                <a:latin typeface="Arial" panose="020B0500000000000000" pitchFamily="34" charset="0"/>
              </a:rPr>
            </a:br>
            <a:r>
              <a:rPr lang="ru-RU" sz="1500" dirty="0">
                <a:latin typeface="Arial" panose="020B0500000000000000" pitchFamily="34" charset="0"/>
              </a:rPr>
              <a:t>журнальная статья становится поводом для</a:t>
            </a:r>
            <a:br>
              <a:rPr lang="ru-RU" sz="1500" dirty="0">
                <a:latin typeface="Arial" panose="020B0500000000000000" pitchFamily="34" charset="0"/>
              </a:rPr>
            </a:br>
            <a:r>
              <a:rPr lang="ru-RU" sz="1500" dirty="0">
                <a:latin typeface="Arial" panose="020B0500000000000000" pitchFamily="34" charset="0"/>
              </a:rPr>
              <a:t>дискуссии на сайте</a:t>
            </a:r>
            <a:r>
              <a:rPr lang="en-US" sz="1500" dirty="0">
                <a:latin typeface="Arial" panose="020B0500000000000000" pitchFamily="34" charset="0"/>
              </a:rPr>
              <a:t> </a:t>
            </a:r>
            <a:r>
              <a:rPr lang="ru-RU" sz="1500" dirty="0">
                <a:latin typeface="Arial" panose="020B0500000000000000" pitchFamily="34" charset="0"/>
              </a:rPr>
              <a:t>дискуссия и задаваемые в ней вопросы — для</a:t>
            </a:r>
            <a:r>
              <a:rPr lang="en-US" sz="1500" dirty="0">
                <a:latin typeface="Arial" panose="020B0500000000000000" pitchFamily="34" charset="0"/>
              </a:rPr>
              <a:t> </a:t>
            </a:r>
            <a:r>
              <a:rPr lang="ru-RU" sz="1500" dirty="0">
                <a:latin typeface="Arial" panose="020B0500000000000000" pitchFamily="34" charset="0"/>
              </a:rPr>
              <a:t>форума в рамках программы </a:t>
            </a:r>
            <a:r>
              <a:rPr lang="en-US" sz="1500" dirty="0">
                <a:latin typeface="Arial" panose="020B0500000000000000" pitchFamily="34" charset="0"/>
              </a:rPr>
              <a:t>MOTIVATION</a:t>
            </a:r>
            <a:r>
              <a:rPr lang="ru-RU" sz="1500" dirty="0">
                <a:latin typeface="Arial" panose="020B0500000000000000" pitchFamily="34" charset="0"/>
              </a:rPr>
              <a:t>, в свою очередь, может проходить в</a:t>
            </a:r>
            <a:r>
              <a:rPr lang="en-US" sz="1500" dirty="0">
                <a:latin typeface="Arial" panose="020B0500000000000000" pitchFamily="34" charset="0"/>
              </a:rPr>
              <a:t> </a:t>
            </a:r>
            <a:r>
              <a:rPr lang="ru-RU" sz="1500" dirty="0">
                <a:latin typeface="Arial" panose="020B0500000000000000" pitchFamily="34" charset="0"/>
              </a:rPr>
              <a:t>пространстве форума и выкладываться на</a:t>
            </a:r>
            <a:r>
              <a:rPr lang="en-US" sz="1500" dirty="0">
                <a:latin typeface="Arial" panose="020B0500000000000000" pitchFamily="34" charset="0"/>
              </a:rPr>
              <a:t> </a:t>
            </a:r>
            <a:r>
              <a:rPr lang="ru-RU" sz="1500" dirty="0">
                <a:latin typeface="Arial" panose="020B0500000000000000" pitchFamily="34" charset="0"/>
              </a:rPr>
              <a:t>сайт в электронном виде или транслироваться в</a:t>
            </a:r>
            <a:r>
              <a:rPr lang="en-US" sz="1500" dirty="0">
                <a:latin typeface="Arial" panose="020B0500000000000000" pitchFamily="34" charset="0"/>
              </a:rPr>
              <a:t> </a:t>
            </a:r>
            <a:r>
              <a:rPr lang="ru-RU" sz="1500" dirty="0">
                <a:latin typeface="Arial" panose="020B0500000000000000" pitchFamily="34" charset="0"/>
              </a:rPr>
              <a:t>прямом эфире</a:t>
            </a:r>
            <a:r>
              <a:rPr lang="en-US" sz="1500" dirty="0">
                <a:latin typeface="Arial" panose="020B0500000000000000" pitchFamily="34" charset="0"/>
              </a:rPr>
              <a:t>. </a:t>
            </a:r>
            <a:r>
              <a:rPr lang="ru-RU" sz="1500" dirty="0">
                <a:latin typeface="Arial" panose="020B0500000000000000" pitchFamily="34" charset="0"/>
              </a:rPr>
              <a:t/>
            </a:r>
            <a:br>
              <a:rPr lang="ru-RU" sz="1500" dirty="0">
                <a:latin typeface="Arial" panose="020B0500000000000000" pitchFamily="34" charset="0"/>
              </a:rPr>
            </a:br>
            <a:endParaRPr lang="ru-RU" sz="1500" dirty="0">
              <a:latin typeface="Arial" panose="020B0500000000000000" pitchFamily="34" charset="0"/>
            </a:endParaRPr>
          </a:p>
        </p:txBody>
      </p:sp>
      <p:sp>
        <p:nvSpPr>
          <p:cNvPr id="37" name="Прямоугольник 36"/>
          <p:cNvSpPr/>
          <p:nvPr/>
        </p:nvSpPr>
        <p:spPr>
          <a:xfrm>
            <a:off x="1350943" y="1221329"/>
            <a:ext cx="4756973" cy="703013"/>
          </a:xfrm>
          <a:prstGeom prst="rect">
            <a:avLst/>
          </a:prstGeom>
        </p:spPr>
        <p:txBody>
          <a:bodyPr wrap="square">
            <a:spAutoFit/>
          </a:bodyPr>
          <a:lstStyle/>
          <a:p>
            <a:pPr algn="ctr"/>
            <a:r>
              <a:rPr lang="ru-RU" sz="2000" b="1" dirty="0"/>
              <a:t>Единое </a:t>
            </a:r>
            <a:r>
              <a:rPr lang="ru-RU" sz="2000" b="1" dirty="0" err="1"/>
              <a:t>медиапространство</a:t>
            </a:r>
            <a:r>
              <a:rPr lang="ru-RU" sz="2000" b="1" dirty="0"/>
              <a:t> </a:t>
            </a:r>
            <a:br>
              <a:rPr lang="ru-RU" sz="2000" b="1" dirty="0"/>
            </a:br>
            <a:endParaRPr lang="ru-RU" sz="2000" b="1" dirty="0"/>
          </a:p>
        </p:txBody>
      </p:sp>
      <p:sp>
        <p:nvSpPr>
          <p:cNvPr id="10" name="Прямоугольник 9"/>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1" name="Прямоугольник 10"/>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ru-RU" sz="1418" dirty="0" smtClean="0">
                <a:solidFill>
                  <a:schemeClr val="bg1"/>
                </a:solidFill>
                <a:latin typeface="Arial" panose="020B0500000000000000" pitchFamily="34" charset="0"/>
              </a:rPr>
              <a:t>3</a:t>
            </a:r>
            <a:endParaRPr lang="ru-RU" sz="1418" dirty="0">
              <a:solidFill>
                <a:schemeClr val="bg1"/>
              </a:solidFill>
              <a:latin typeface="Arial" panose="020B0500000000000000" pitchFamily="34" charset="0"/>
            </a:endParaRPr>
          </a:p>
        </p:txBody>
      </p:sp>
      <p:sp>
        <p:nvSpPr>
          <p:cNvPr id="12" name="Прямоугольник 11"/>
          <p:cNvSpPr/>
          <p:nvPr/>
        </p:nvSpPr>
        <p:spPr>
          <a:xfrm>
            <a:off x="876105" y="190943"/>
            <a:ext cx="1016625" cy="338554"/>
          </a:xfrm>
          <a:prstGeom prst="rect">
            <a:avLst/>
          </a:prstGeom>
        </p:spPr>
        <p:txBody>
          <a:bodyPr wrap="none">
            <a:spAutoFit/>
          </a:bodyPr>
          <a:lstStyle/>
          <a:p>
            <a:r>
              <a:rPr lang="ru-RU" sz="1600" b="1" cap="all" dirty="0" smtClean="0">
                <a:solidFill>
                  <a:schemeClr val="bg1"/>
                </a:solidFill>
                <a:latin typeface="Arial" panose="020B0500000000000000" pitchFamily="34" charset="0"/>
              </a:rPr>
              <a:t>ПРОЕКТ</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849799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sp>
        <p:nvSpPr>
          <p:cNvPr id="10" name="Объект 2"/>
          <p:cNvSpPr>
            <a:spLocks noGrp="1"/>
          </p:cNvSpPr>
          <p:nvPr>
            <p:ph idx="1"/>
          </p:nvPr>
        </p:nvSpPr>
        <p:spPr>
          <a:xfrm>
            <a:off x="842472" y="895349"/>
            <a:ext cx="6017077" cy="7827547"/>
          </a:xfrm>
        </p:spPr>
        <p:txBody>
          <a:bodyPr>
            <a:noAutofit/>
          </a:bodyPr>
          <a:lstStyle/>
          <a:p>
            <a:pPr marL="0" indent="0">
              <a:buNone/>
            </a:pPr>
            <a:r>
              <a:rPr lang="ru-RU" sz="1800" b="1" dirty="0">
                <a:latin typeface="Arial" panose="020B0500000000000000" pitchFamily="34" charset="0"/>
              </a:rPr>
              <a:t>ЖУРНАЛ «АРМЕНИЯ ТУРИСТИЧЕСКАЯ»</a:t>
            </a:r>
          </a:p>
          <a:p>
            <a:pPr marL="0" indent="0">
              <a:buNone/>
            </a:pP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Репортажи, интервью, эссе, </a:t>
            </a:r>
            <a:r>
              <a:rPr lang="ru-RU" sz="1500" dirty="0" smtClean="0">
                <a:latin typeface="Arial" panose="020B0500000000000000" pitchFamily="34" charset="0"/>
              </a:rPr>
              <a:t>публикации только </a:t>
            </a:r>
            <a:r>
              <a:rPr lang="ru-RU" sz="1500" dirty="0">
                <a:latin typeface="Arial" panose="020B0500000000000000" pitchFamily="34" charset="0"/>
              </a:rPr>
              <a:t>эксклюзивные публикации), </a:t>
            </a:r>
            <a:r>
              <a:rPr lang="ru-RU" sz="1500" dirty="0" smtClean="0">
                <a:latin typeface="Arial" panose="020B0500000000000000" pitchFamily="34" charset="0"/>
              </a:rPr>
              <a:t>авторские </a:t>
            </a:r>
            <a:r>
              <a:rPr lang="ru-RU" sz="1500" dirty="0" err="1" smtClean="0">
                <a:latin typeface="Arial" panose="020B0500000000000000" pitchFamily="34" charset="0"/>
              </a:rPr>
              <a:t>фотоистории</a:t>
            </a:r>
            <a:r>
              <a:rPr lang="ru-RU" sz="1500" dirty="0" smtClean="0">
                <a:latin typeface="Arial" panose="020B0500000000000000" pitchFamily="34" charset="0"/>
              </a:rPr>
              <a:t> </a:t>
            </a:r>
            <a:r>
              <a:rPr lang="ru-RU" sz="1500" dirty="0">
                <a:latin typeface="Arial" panose="020B0500000000000000" pitchFamily="34" charset="0"/>
              </a:rPr>
              <a:t>и другие уникальные</a:t>
            </a:r>
            <a:br>
              <a:rPr lang="ru-RU" sz="1500" dirty="0">
                <a:latin typeface="Arial" panose="020B0500000000000000" pitchFamily="34" charset="0"/>
              </a:rPr>
            </a:br>
            <a:r>
              <a:rPr lang="ru-RU" sz="1500" dirty="0">
                <a:latin typeface="Arial" panose="020B0500000000000000" pitchFamily="34" charset="0"/>
              </a:rPr>
              <a:t>материалы журнала «АРМЕНИЯ ТУРИСТИЧКАЯ» рассчитаны на искушенного, образованного</a:t>
            </a:r>
            <a:r>
              <a:rPr lang="ru-RU" sz="1500" dirty="0" smtClean="0">
                <a:latin typeface="Arial" panose="020B0500000000000000" pitchFamily="34" charset="0"/>
              </a:rPr>
              <a:t>,</a:t>
            </a:r>
            <a:r>
              <a:rPr lang="en-US" sz="1500" dirty="0" smtClean="0">
                <a:latin typeface="Arial" panose="020B0500000000000000" pitchFamily="34" charset="0"/>
              </a:rPr>
              <a:t> </a:t>
            </a:r>
            <a:r>
              <a:rPr lang="ru-RU" sz="1500" dirty="0" smtClean="0">
                <a:latin typeface="Arial" panose="020B0500000000000000" pitchFamily="34" charset="0"/>
              </a:rPr>
              <a:t>интеллектуального </a:t>
            </a:r>
            <a:r>
              <a:rPr lang="ru-RU" sz="1500" dirty="0">
                <a:latin typeface="Arial" panose="020B0500000000000000" pitchFamily="34" charset="0"/>
              </a:rPr>
              <a:t>читателя который хочет узнать об Армении больше. Среди прочего журнал использует ряд </a:t>
            </a:r>
            <a:r>
              <a:rPr lang="ru-RU" sz="1500" dirty="0" smtClean="0">
                <a:latin typeface="Arial" panose="020B0500000000000000" pitchFamily="34" charset="0"/>
              </a:rPr>
              <a:t>инновационных </a:t>
            </a:r>
            <a:r>
              <a:rPr lang="ru-RU" sz="1500" dirty="0">
                <a:latin typeface="Arial" panose="020B0500000000000000" pitchFamily="34" charset="0"/>
              </a:rPr>
              <a:t>форматов публикации:</a:t>
            </a:r>
            <a:br>
              <a:rPr lang="ru-RU" sz="1500" dirty="0">
                <a:latin typeface="Arial" panose="020B0500000000000000" pitchFamily="34" charset="0"/>
              </a:rPr>
            </a:br>
            <a:r>
              <a:rPr lang="ru-RU" sz="1500" dirty="0">
                <a:latin typeface="Arial" panose="020B0500000000000000" pitchFamily="34" charset="0"/>
              </a:rPr>
              <a:t>например, журналистский материал </a:t>
            </a:r>
            <a:r>
              <a:rPr lang="ru-RU" sz="1500" dirty="0" smtClean="0">
                <a:latin typeface="Arial" panose="020B0500000000000000" pitchFamily="34" charset="0"/>
              </a:rPr>
              <a:t>с комментариями </a:t>
            </a:r>
            <a:r>
              <a:rPr lang="ru-RU" sz="1500" dirty="0">
                <a:latin typeface="Arial" panose="020B0500000000000000" pitchFamily="34" charset="0"/>
              </a:rPr>
              <a:t>героев публикации на </a:t>
            </a:r>
            <a:r>
              <a:rPr lang="ru-RU" sz="1500" dirty="0" smtClean="0">
                <a:latin typeface="Arial" panose="020B0500000000000000" pitchFamily="34" charset="0"/>
              </a:rPr>
              <a:t>полях или </a:t>
            </a:r>
            <a:r>
              <a:rPr lang="ru-RU" sz="1500" dirty="0">
                <a:latin typeface="Arial" panose="020B0500000000000000" pitchFamily="34" charset="0"/>
              </a:rPr>
              <a:t>«открытые интервью», в рамках </a:t>
            </a:r>
            <a:r>
              <a:rPr lang="ru-RU" sz="1500" dirty="0" smtClean="0">
                <a:latin typeface="Arial" panose="020B0500000000000000" pitchFamily="34" charset="0"/>
              </a:rPr>
              <a:t>которых вопросы </a:t>
            </a:r>
            <a:r>
              <a:rPr lang="ru-RU" sz="1500" dirty="0">
                <a:latin typeface="Arial" panose="020B0500000000000000" pitchFamily="34" charset="0"/>
              </a:rPr>
              <a:t>интервьюируемому могут задавать</a:t>
            </a:r>
            <a:br>
              <a:rPr lang="ru-RU" sz="1500" dirty="0">
                <a:latin typeface="Arial" panose="020B0500000000000000" pitchFamily="34" charset="0"/>
              </a:rPr>
            </a:br>
            <a:r>
              <a:rPr lang="ru-RU" sz="1500" dirty="0">
                <a:latin typeface="Arial" panose="020B0500000000000000" pitchFamily="34" charset="0"/>
              </a:rPr>
              <a:t>все участники проекта через сайт </a:t>
            </a:r>
            <a:r>
              <a:rPr lang="ru-RU" sz="1500" dirty="0">
                <a:latin typeface="Arial" panose="020B0500000000000000" pitchFamily="34" charset="0"/>
                <a:hlinkClick r:id="rId5"/>
              </a:rPr>
              <a:t>armeniatourism.ru</a:t>
            </a:r>
            <a:r>
              <a:rPr lang="ru-RU" sz="1500" dirty="0">
                <a:latin typeface="Arial" panose="020B0500000000000000" pitchFamily="34" charset="0"/>
              </a:rPr>
              <a:t>.</a:t>
            </a:r>
          </a:p>
          <a:p>
            <a:pPr marL="0" indent="0">
              <a:buNone/>
            </a:pPr>
            <a:r>
              <a:rPr lang="ru-RU" sz="1500" dirty="0">
                <a:latin typeface="Arial" panose="020B0500000000000000" pitchFamily="34" charset="0"/>
              </a:rPr>
              <a:t/>
            </a:r>
            <a:br>
              <a:rPr lang="ru-RU" sz="1500" dirty="0">
                <a:latin typeface="Arial" panose="020B0500000000000000" pitchFamily="34" charset="0"/>
              </a:rPr>
            </a:br>
            <a:r>
              <a:rPr lang="ru-RU" sz="1800" b="1" dirty="0" smtClean="0">
                <a:latin typeface="Arial" panose="020B0500000000000000" pitchFamily="34" charset="0"/>
              </a:rPr>
              <a:t>САЙТ </a:t>
            </a:r>
            <a:r>
              <a:rPr lang="en-US" sz="1800" b="1" dirty="0">
                <a:solidFill>
                  <a:srgbClr val="0070C0"/>
                </a:solidFill>
                <a:latin typeface="Arial" panose="020B0500000000000000" pitchFamily="34" charset="0"/>
              </a:rPr>
              <a:t>ARMENIATOURISM</a:t>
            </a:r>
            <a:r>
              <a:rPr lang="ru-RU" sz="1800" b="1" dirty="0">
                <a:solidFill>
                  <a:srgbClr val="0070C0"/>
                </a:solidFill>
                <a:latin typeface="Arial" panose="020B0500000000000000" pitchFamily="34" charset="0"/>
              </a:rPr>
              <a:t>.RU</a:t>
            </a:r>
          </a:p>
          <a:p>
            <a:pPr marL="0" indent="0">
              <a:buNone/>
            </a:pPr>
            <a:r>
              <a:rPr lang="ru-RU" sz="1500" b="1" dirty="0">
                <a:latin typeface="Arial" panose="020B0500000000000000" pitchFamily="34" charset="0"/>
              </a:rPr>
              <a:t/>
            </a:r>
            <a:br>
              <a:rPr lang="ru-RU" sz="1500" b="1" dirty="0">
                <a:latin typeface="Arial" panose="020B0500000000000000" pitchFamily="34" charset="0"/>
              </a:rPr>
            </a:br>
            <a:r>
              <a:rPr lang="ru-RU" sz="1500" b="1" dirty="0">
                <a:latin typeface="Arial" panose="020B0500000000000000" pitchFamily="34" charset="0"/>
              </a:rPr>
              <a:t>Информационное </a:t>
            </a:r>
            <a:r>
              <a:rPr lang="ru-RU" sz="1500" dirty="0">
                <a:latin typeface="Arial" panose="020B0500000000000000" pitchFamily="34" charset="0"/>
              </a:rPr>
              <a:t>пространство, наиболее полно воплощающее концепцию </a:t>
            </a:r>
            <a:r>
              <a:rPr lang="ru-RU" sz="1500" dirty="0" err="1">
                <a:latin typeface="Arial" panose="020B0500000000000000" pitchFamily="34" charset="0"/>
              </a:rPr>
              <a:t>Web</a:t>
            </a:r>
            <a:r>
              <a:rPr lang="ru-RU" sz="1500" dirty="0">
                <a:latin typeface="Arial" panose="020B0500000000000000" pitchFamily="34" charset="0"/>
              </a:rPr>
              <a:t> 3.0: редакция сайта </a:t>
            </a:r>
            <a:r>
              <a:rPr lang="en-US" sz="1500" dirty="0" err="1">
                <a:latin typeface="Arial" panose="020B0500000000000000" pitchFamily="34" charset="0"/>
              </a:rPr>
              <a:t>ArmeniaTourism</a:t>
            </a:r>
            <a:r>
              <a:rPr lang="ru-RU" sz="1500" dirty="0">
                <a:latin typeface="Arial" panose="020B0500000000000000" pitchFamily="34" charset="0"/>
              </a:rPr>
              <a:t>.</a:t>
            </a:r>
            <a:r>
              <a:rPr lang="ru-RU" sz="1500" dirty="0" err="1">
                <a:latin typeface="Arial" panose="020B0500000000000000" pitchFamily="34" charset="0"/>
              </a:rPr>
              <a:t>ru</a:t>
            </a:r>
            <a:r>
              <a:rPr lang="ru-RU" sz="1500" dirty="0">
                <a:latin typeface="Arial" panose="020B0500000000000000" pitchFamily="34" charset="0"/>
              </a:rPr>
              <a:t> публикует до 30 эксклюзивных материалов в месяц, но при этом придает особое </a:t>
            </a:r>
            <a:r>
              <a:rPr lang="ru-RU" sz="1500" dirty="0" smtClean="0">
                <a:latin typeface="Arial" panose="020B0500000000000000" pitchFamily="34" charset="0"/>
              </a:rPr>
              <a:t>значение актуальным новостям и интенсивным </a:t>
            </a:r>
            <a:r>
              <a:rPr lang="ru-RU" sz="1500" dirty="0">
                <a:latin typeface="Arial" panose="020B0500000000000000" pitchFamily="34" charset="0"/>
              </a:rPr>
              <a:t>дискуссиям между участниками,</a:t>
            </a:r>
            <a:br>
              <a:rPr lang="ru-RU" sz="1500" dirty="0">
                <a:latin typeface="Arial" panose="020B0500000000000000" pitchFamily="34" charset="0"/>
              </a:rPr>
            </a:br>
            <a:r>
              <a:rPr lang="ru-RU" sz="1500" dirty="0">
                <a:latin typeface="Arial" panose="020B0500000000000000" pitchFamily="34" charset="0"/>
              </a:rPr>
              <a:t>обсуждающими эти публикации. Таким образом,</a:t>
            </a:r>
            <a:br>
              <a:rPr lang="ru-RU" sz="1500" dirty="0">
                <a:latin typeface="Arial" panose="020B0500000000000000" pitchFamily="34" charset="0"/>
              </a:rPr>
            </a:br>
            <a:r>
              <a:rPr lang="en-US" sz="1500" b="1" dirty="0" err="1">
                <a:solidFill>
                  <a:schemeClr val="accent1">
                    <a:lumMod val="75000"/>
                  </a:schemeClr>
                </a:solidFill>
                <a:latin typeface="Arial" panose="020B0500000000000000" pitchFamily="34" charset="0"/>
              </a:rPr>
              <a:t>ArmeniaTourism</a:t>
            </a:r>
            <a:r>
              <a:rPr lang="ru-RU" sz="1500" b="1" dirty="0">
                <a:solidFill>
                  <a:schemeClr val="accent1">
                    <a:lumMod val="75000"/>
                  </a:schemeClr>
                </a:solidFill>
                <a:latin typeface="Arial" panose="020B0500000000000000" pitchFamily="34" charset="0"/>
              </a:rPr>
              <a:t>.</a:t>
            </a:r>
            <a:r>
              <a:rPr lang="ru-RU" sz="1500" b="1" dirty="0" err="1">
                <a:solidFill>
                  <a:schemeClr val="accent1">
                    <a:lumMod val="75000"/>
                  </a:schemeClr>
                </a:solidFill>
                <a:latin typeface="Arial" panose="020B0500000000000000" pitchFamily="34" charset="0"/>
              </a:rPr>
              <a:t>ru</a:t>
            </a:r>
            <a:r>
              <a:rPr lang="ru-RU" sz="1500" b="1" dirty="0">
                <a:solidFill>
                  <a:schemeClr val="accent1">
                    <a:lumMod val="75000"/>
                  </a:schemeClr>
                </a:solidFill>
                <a:latin typeface="Arial" panose="020B0500000000000000" pitchFamily="34" charset="0"/>
              </a:rPr>
              <a:t> </a:t>
            </a:r>
            <a:r>
              <a:rPr lang="ru-RU" sz="1500" dirty="0">
                <a:latin typeface="Arial" panose="020B0500000000000000" pitchFamily="34" charset="0"/>
              </a:rPr>
              <a:t>представляет собой </a:t>
            </a:r>
            <a:r>
              <a:rPr lang="ru-RU" sz="1500" dirty="0" smtClean="0">
                <a:latin typeface="Arial" panose="020B0500000000000000" pitchFamily="34" charset="0"/>
              </a:rPr>
              <a:t>информационный</a:t>
            </a:r>
            <a:r>
              <a:rPr lang="ru-RU" sz="1500" dirty="0">
                <a:latin typeface="Arial" panose="020B0500000000000000" pitchFamily="34" charset="0"/>
              </a:rPr>
              <a:t/>
            </a:r>
            <a:br>
              <a:rPr lang="ru-RU" sz="1500" dirty="0">
                <a:latin typeface="Arial" panose="020B0500000000000000" pitchFamily="34" charset="0"/>
              </a:rPr>
            </a:br>
            <a:r>
              <a:rPr lang="ru-RU" sz="1500" dirty="0" smtClean="0">
                <a:latin typeface="Arial" panose="020B0500000000000000" pitchFamily="34" charset="0"/>
              </a:rPr>
              <a:t>портал, </a:t>
            </a:r>
            <a:r>
              <a:rPr lang="ru-RU" sz="1500" dirty="0">
                <a:latin typeface="Arial" panose="020B0500000000000000" pitchFamily="34" charset="0"/>
              </a:rPr>
              <a:t>в которой </a:t>
            </a:r>
            <a:r>
              <a:rPr lang="ru-RU" sz="1500" dirty="0" smtClean="0">
                <a:latin typeface="Arial" panose="020B0500000000000000" pitchFamily="34" charset="0"/>
              </a:rPr>
              <a:t>редакционные темы </a:t>
            </a:r>
            <a:r>
              <a:rPr lang="ru-RU" sz="1500" dirty="0">
                <a:latin typeface="Arial" panose="020B0500000000000000" pitchFamily="34" charset="0"/>
              </a:rPr>
              <a:t>и материалы служат приглашениями </a:t>
            </a:r>
            <a:r>
              <a:rPr lang="ru-RU" sz="1500" dirty="0" smtClean="0">
                <a:latin typeface="Arial" panose="020B0500000000000000" pitchFamily="34" charset="0"/>
              </a:rPr>
              <a:t>к разговору</a:t>
            </a:r>
            <a:r>
              <a:rPr lang="ru-RU" sz="1500" dirty="0">
                <a:latin typeface="Arial" panose="020B0500000000000000" pitchFamily="34" charset="0"/>
              </a:rPr>
              <a:t>. </a:t>
            </a:r>
            <a:endParaRPr lang="ru-RU" sz="1500" dirty="0" smtClean="0">
              <a:latin typeface="Arial" panose="020B0500000000000000" pitchFamily="34" charset="0"/>
            </a:endParaRPr>
          </a:p>
          <a:p>
            <a:pPr marL="0" indent="0">
              <a:buNone/>
            </a:pPr>
            <a:r>
              <a:rPr lang="ru-RU" sz="1500" dirty="0" smtClean="0">
                <a:latin typeface="Arial" panose="020B0500000000000000" pitchFamily="34" charset="0"/>
              </a:rPr>
              <a:t>Помимо </a:t>
            </a:r>
            <a:r>
              <a:rPr lang="ru-RU" sz="1500" dirty="0">
                <a:latin typeface="Arial" panose="020B0500000000000000" pitchFamily="34" charset="0"/>
              </a:rPr>
              <a:t>обсуждения материалов</a:t>
            </a:r>
            <a:r>
              <a:rPr lang="ru-RU" sz="1500" dirty="0" smtClean="0">
                <a:latin typeface="Arial" panose="020B0500000000000000" pitchFamily="34" charset="0"/>
              </a:rPr>
              <a:t>, участники </a:t>
            </a:r>
            <a:r>
              <a:rPr lang="ru-RU" sz="1500" dirty="0">
                <a:latin typeface="Arial" panose="020B0500000000000000" pitchFamily="34" charset="0"/>
              </a:rPr>
              <a:t>проекта «АРМЕНИЯ ТУРИСТИЧЕСКАЯ» могут вести собственные блоги, составлять и читать </a:t>
            </a:r>
            <a:r>
              <a:rPr lang="ru-RU" sz="1500" dirty="0" smtClean="0">
                <a:latin typeface="Arial" panose="020B0500000000000000" pitchFamily="34" charset="0"/>
              </a:rPr>
              <a:t>ленту друзей</a:t>
            </a:r>
            <a:r>
              <a:rPr lang="ru-RU" sz="1500" dirty="0">
                <a:latin typeface="Arial" panose="020B0500000000000000" pitchFamily="34" charset="0"/>
              </a:rPr>
              <a:t>, рассылать приглашения на </a:t>
            </a:r>
            <a:r>
              <a:rPr lang="ru-RU" sz="1500" dirty="0" smtClean="0">
                <a:latin typeface="Arial" panose="020B0500000000000000" pitchFamily="34" charset="0"/>
              </a:rPr>
              <a:t>собственные мероприятия </a:t>
            </a:r>
            <a:r>
              <a:rPr lang="ru-RU" sz="1500" dirty="0">
                <a:latin typeface="Arial" panose="020B0500000000000000" pitchFamily="34" charset="0"/>
              </a:rPr>
              <a:t>или получать </a:t>
            </a:r>
            <a:r>
              <a:rPr lang="ru-RU" sz="1500" dirty="0" smtClean="0">
                <a:latin typeface="Arial" panose="020B0500000000000000" pitchFamily="34" charset="0"/>
              </a:rPr>
              <a:t>аналогичные приглашения </a:t>
            </a:r>
            <a:r>
              <a:rPr lang="ru-RU" sz="1500" dirty="0">
                <a:latin typeface="Arial" panose="020B0500000000000000" pitchFamily="34" charset="0"/>
              </a:rPr>
              <a:t>от других пользователей.</a:t>
            </a:r>
            <a:br>
              <a:rPr lang="ru-RU" sz="1500" dirty="0">
                <a:latin typeface="Arial" panose="020B0500000000000000" pitchFamily="34" charset="0"/>
              </a:rPr>
            </a:br>
            <a:endParaRPr lang="ru-RU" sz="1500" dirty="0">
              <a:latin typeface="Arial" panose="020B0500000000000000" pitchFamily="34" charset="0"/>
            </a:endParaRPr>
          </a:p>
        </p:txBody>
      </p:sp>
      <p:sp>
        <p:nvSpPr>
          <p:cNvPr id="11" name="Прямоугольник 10"/>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6"/>
              </a:rPr>
              <a:t>www.armenia</a:t>
            </a:r>
            <a:r>
              <a:rPr lang="en-US" sz="1063" dirty="0">
                <a:solidFill>
                  <a:srgbClr val="00B0F0"/>
                </a:solidFill>
                <a:hlinkClick r:id="rId6"/>
              </a:rPr>
              <a:t>tourism</a:t>
            </a:r>
            <a:r>
              <a:rPr lang="ru-RU" sz="1063" dirty="0">
                <a:solidFill>
                  <a:srgbClr val="00B0F0"/>
                </a:solidFill>
                <a:hlinkClick r:id="rId6"/>
              </a:rPr>
              <a:t>.</a:t>
            </a:r>
            <a:r>
              <a:rPr lang="ru-RU" sz="1063" dirty="0" err="1">
                <a:solidFill>
                  <a:srgbClr val="00B0F0"/>
                </a:solidFill>
                <a:hlinkClick r:id="rId6"/>
              </a:rPr>
              <a:t>ru</a:t>
            </a:r>
            <a:r>
              <a:rPr lang="en-US" sz="1063" dirty="0">
                <a:solidFill>
                  <a:srgbClr val="00B0F0"/>
                </a:solidFill>
              </a:rPr>
              <a:t> </a:t>
            </a:r>
            <a:r>
              <a:rPr lang="ru-RU" sz="1063" dirty="0">
                <a:solidFill>
                  <a:srgbClr val="00B0F0"/>
                </a:solidFill>
              </a:rPr>
              <a:t> </a:t>
            </a:r>
            <a:endParaRPr lang="ru-RU" sz="1063" dirty="0"/>
          </a:p>
        </p:txBody>
      </p:sp>
      <p:sp>
        <p:nvSpPr>
          <p:cNvPr id="13" name="Прямоугольник 12"/>
          <p:cNvSpPr/>
          <p:nvPr/>
        </p:nvSpPr>
        <p:spPr>
          <a:xfrm>
            <a:off x="6492047" y="8813967"/>
            <a:ext cx="562922" cy="310534"/>
          </a:xfrm>
          <a:prstGeom prst="rect">
            <a:avLst/>
          </a:prstGeom>
        </p:spPr>
        <p:txBody>
          <a:bodyPr wrap="square">
            <a:spAutoFit/>
          </a:bodyPr>
          <a:lstStyle/>
          <a:p>
            <a:pPr algn="ctr"/>
            <a:r>
              <a:rPr lang="ru-RU" sz="1418" dirty="0" smtClean="0">
                <a:latin typeface="Arial" panose="020B0500000000000000" pitchFamily="34" charset="0"/>
              </a:rPr>
              <a:t>4</a:t>
            </a:r>
            <a:endParaRPr lang="ru-RU" sz="1418" dirty="0">
              <a:latin typeface="Arial" panose="020B0500000000000000" pitchFamily="34" charset="0"/>
            </a:endParaRPr>
          </a:p>
        </p:txBody>
      </p:sp>
      <p:sp>
        <p:nvSpPr>
          <p:cNvPr id="14" name="Прямоугольник 13"/>
          <p:cNvSpPr/>
          <p:nvPr/>
        </p:nvSpPr>
        <p:spPr>
          <a:xfrm>
            <a:off x="4399747" y="193033"/>
            <a:ext cx="2853667" cy="338554"/>
          </a:xfrm>
          <a:prstGeom prst="rect">
            <a:avLst/>
          </a:prstGeom>
        </p:spPr>
        <p:txBody>
          <a:bodyPr wrap="square">
            <a:spAutoFit/>
          </a:bodyPr>
          <a:lstStyle/>
          <a:p>
            <a:r>
              <a:rPr lang="ru-RU" sz="1600" b="1" cap="all" dirty="0" smtClean="0">
                <a:solidFill>
                  <a:schemeClr val="bg1"/>
                </a:solidFill>
                <a:latin typeface="Arial" panose="020B0500000000000000" pitchFamily="34" charset="0"/>
              </a:rPr>
              <a:t>О ЧЕМ ВСЕ ЭТО</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3077515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879725" y="8470"/>
            <a:ext cx="4679950" cy="9359900"/>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 y="-4299"/>
            <a:ext cx="7448308" cy="9359900"/>
          </a:xfrm>
          <a:prstGeom prst="rect">
            <a:avLst/>
          </a:prstGeom>
        </p:spPr>
      </p:pic>
      <p:sp>
        <p:nvSpPr>
          <p:cNvPr id="5" name="Прямоугольник 4"/>
          <p:cNvSpPr/>
          <p:nvPr/>
        </p:nvSpPr>
        <p:spPr>
          <a:xfrm>
            <a:off x="4141386" y="-71095"/>
            <a:ext cx="3117780" cy="346698"/>
          </a:xfrm>
          <a:prstGeom prst="rect">
            <a:avLst/>
          </a:prstGeom>
        </p:spPr>
        <p:txBody>
          <a:bodyPr wrap="square">
            <a:spAutoFit/>
          </a:bodyPr>
          <a:lstStyle/>
          <a:p>
            <a:r>
              <a:rPr lang="ru-RU" sz="1653" cap="all" dirty="0">
                <a:solidFill>
                  <a:schemeClr val="bg1"/>
                </a:solidFill>
                <a:latin typeface="Arial" panose="020B0500000000000000" pitchFamily="34" charset="0"/>
              </a:rPr>
              <a:t>СВИДЕТЕЛЬСТВО</a:t>
            </a:r>
            <a:endParaRPr lang="ru-RU" sz="1653" dirty="0">
              <a:solidFill>
                <a:schemeClr val="bg1"/>
              </a:solidFill>
              <a:latin typeface="Arial" panose="020B0500000000000000" pitchFamily="34" charset="0"/>
            </a:endParaRPr>
          </a:p>
        </p:txBody>
      </p:sp>
      <p:sp>
        <p:nvSpPr>
          <p:cNvPr id="13" name="Прямоугольник 12"/>
          <p:cNvSpPr/>
          <p:nvPr/>
        </p:nvSpPr>
        <p:spPr>
          <a:xfrm>
            <a:off x="363985" y="9474759"/>
            <a:ext cx="986958"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5</a:t>
            </a:r>
            <a:endParaRPr lang="ru-RU" sz="1418" dirty="0">
              <a:solidFill>
                <a:schemeClr val="bg1"/>
              </a:solidFill>
              <a:latin typeface="Arial" panose="020B0500000000000000" pitchFamily="34" charset="0"/>
            </a:endParaRPr>
          </a:p>
        </p:txBody>
      </p:sp>
      <p:sp>
        <p:nvSpPr>
          <p:cNvPr id="17" name="Прямоугольник 16"/>
          <p:cNvSpPr/>
          <p:nvPr/>
        </p:nvSpPr>
        <p:spPr>
          <a:xfrm>
            <a:off x="877641" y="2783790"/>
            <a:ext cx="5892217" cy="3785652"/>
          </a:xfrm>
          <a:prstGeom prst="rect">
            <a:avLst/>
          </a:prstGeom>
        </p:spPr>
        <p:txBody>
          <a:bodyPr wrap="square">
            <a:spAutoFit/>
          </a:bodyPr>
          <a:lstStyle/>
          <a:p>
            <a:r>
              <a:rPr lang="ru-RU" sz="1500" dirty="0">
                <a:latin typeface="Arial" panose="020B0500000000000000" pitchFamily="34" charset="0"/>
              </a:rPr>
              <a:t>«</a:t>
            </a:r>
            <a:r>
              <a:rPr lang="ru-RU" sz="1500" b="1" dirty="0">
                <a:latin typeface="Arial" panose="020B0500000000000000" pitchFamily="34" charset="0"/>
              </a:rPr>
              <a:t>АРМЕНИЯ ТУРИСТИЧЕСКАЯ</a:t>
            </a:r>
            <a:r>
              <a:rPr lang="ru-RU" sz="1500" dirty="0">
                <a:latin typeface="Arial" panose="020B0500000000000000" pitchFamily="34" charset="0"/>
              </a:rPr>
              <a:t>» уделяет особое внимание не только текстовой, но и визуальной составляющей издания. Каждый номер журнала — это, помимо прочего</a:t>
            </a:r>
            <a:r>
              <a:rPr lang="en-US" sz="1500" dirty="0">
                <a:latin typeface="Arial" panose="020B0500000000000000" pitchFamily="34" charset="0"/>
              </a:rPr>
              <a:t>, </a:t>
            </a:r>
            <a:r>
              <a:rPr lang="ru-RU" sz="1500" dirty="0">
                <a:latin typeface="Arial" panose="020B0500000000000000" pitchFamily="34" charset="0"/>
              </a:rPr>
              <a:t>арт-</a:t>
            </a:r>
            <a:r>
              <a:rPr lang="ru-RU" sz="1500" dirty="0" err="1">
                <a:latin typeface="Arial" panose="020B0500000000000000" pitchFamily="34" charset="0"/>
              </a:rPr>
              <a:t>оьбект</a:t>
            </a:r>
            <a:r>
              <a:rPr lang="en-US" sz="1500" dirty="0">
                <a:latin typeface="Arial" panose="020B0500000000000000" pitchFamily="34" charset="0"/>
              </a:rPr>
              <a:t>, </a:t>
            </a:r>
            <a:r>
              <a:rPr lang="ru-RU" sz="1500" dirty="0">
                <a:latin typeface="Arial" panose="020B0500000000000000" pitchFamily="34" charset="0"/>
              </a:rPr>
              <a:t>над созданием которого работают </a:t>
            </a:r>
            <a:r>
              <a:rPr lang="ru-RU" sz="1500" dirty="0" smtClean="0">
                <a:latin typeface="Arial" panose="020B0500000000000000" pitchFamily="34" charset="0"/>
              </a:rPr>
              <a:t>лучшие художники, </a:t>
            </a:r>
            <a:r>
              <a:rPr lang="ru-RU" sz="1500" dirty="0">
                <a:latin typeface="Arial" panose="020B0500000000000000" pitchFamily="34" charset="0"/>
              </a:rPr>
              <a:t>иллюстраторы, дизайнеры и фотографы</a:t>
            </a:r>
            <a:r>
              <a:rPr lang="en-US" sz="1500" dirty="0">
                <a:latin typeface="Arial" panose="020B0500000000000000" pitchFamily="34" charset="0"/>
              </a:rPr>
              <a:t>. </a:t>
            </a:r>
            <a:endParaRPr lang="ru-RU" sz="1500" dirty="0">
              <a:latin typeface="Arial" panose="020B0500000000000000" pitchFamily="34" charset="0"/>
            </a:endParaRPr>
          </a:p>
          <a:p>
            <a:endParaRPr lang="ru-RU" sz="1500" dirty="0">
              <a:latin typeface="Arial" panose="020B0500000000000000" pitchFamily="34" charset="0"/>
            </a:endParaRPr>
          </a:p>
          <a:p>
            <a:r>
              <a:rPr lang="ru-RU" sz="1500" b="1" dirty="0">
                <a:latin typeface="Arial" panose="020B0500000000000000" pitchFamily="34" charset="0"/>
              </a:rPr>
              <a:t>ПОЛИГРАФИЯ</a:t>
            </a:r>
            <a:r>
              <a:rPr lang="ru-RU" sz="1500" b="1" dirty="0" smtClean="0">
                <a:latin typeface="Arial" panose="020B0500000000000000" pitchFamily="34" charset="0"/>
              </a:rPr>
              <a:t>:</a:t>
            </a:r>
            <a:br>
              <a:rPr lang="ru-RU" sz="1500" b="1" dirty="0" smtClean="0">
                <a:latin typeface="Arial" panose="020B0500000000000000" pitchFamily="34" charset="0"/>
              </a:rPr>
            </a:b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По уровню полиграфии </a:t>
            </a:r>
            <a:r>
              <a:rPr lang="ru-RU" sz="1500" dirty="0" smtClean="0">
                <a:latin typeface="Arial" panose="020B0500000000000000" pitchFamily="34" charset="0"/>
              </a:rPr>
              <a:t>«</a:t>
            </a:r>
            <a:r>
              <a:rPr lang="ru-RU" sz="1500" b="1" dirty="0">
                <a:latin typeface="Arial" panose="020B0500000000000000" pitchFamily="34" charset="0"/>
              </a:rPr>
              <a:t>АРМЕНИЯ ТУРИСТИЧЕСКАЯ</a:t>
            </a:r>
            <a:r>
              <a:rPr lang="ru-RU" sz="1500" dirty="0" smtClean="0">
                <a:latin typeface="Arial" panose="020B0500000000000000" pitchFamily="34" charset="0"/>
              </a:rPr>
              <a:t>» </a:t>
            </a:r>
            <a:r>
              <a:rPr lang="ru-RU" sz="1500" dirty="0">
                <a:latin typeface="Arial" panose="020B0500000000000000" pitchFamily="34" charset="0"/>
              </a:rPr>
              <a:t>не имеет аналогов в </a:t>
            </a:r>
            <a:r>
              <a:rPr lang="ru-RU" sz="1500" dirty="0" smtClean="0">
                <a:latin typeface="Arial" panose="020B0500000000000000" pitchFamily="34" charset="0"/>
              </a:rPr>
              <a:t>Армении. </a:t>
            </a:r>
            <a:r>
              <a:rPr lang="ru-RU" sz="1500" dirty="0">
                <a:latin typeface="Arial" panose="020B0500000000000000" pitchFamily="34" charset="0"/>
              </a:rPr>
              <a:t>Журнал упакован в специальный конверт, имеет удобные вырубки, цветные </a:t>
            </a:r>
            <a:r>
              <a:rPr lang="ru-RU" sz="1500" dirty="0" err="1">
                <a:latin typeface="Arial" panose="020B0500000000000000" pitchFamily="34" charset="0"/>
              </a:rPr>
              <a:t>фоторазвороты</a:t>
            </a:r>
            <a:r>
              <a:rPr lang="ru-RU" sz="1500" dirty="0">
                <a:latin typeface="Arial" panose="020B0500000000000000" pitchFamily="34" charset="0"/>
              </a:rPr>
              <a:t> и снабжен иллюстрированными закладками. </a:t>
            </a:r>
            <a:endParaRPr lang="ru-RU" sz="1500" dirty="0" smtClean="0">
              <a:latin typeface="Arial" panose="020B0500000000000000" pitchFamily="34" charset="0"/>
            </a:endParaRPr>
          </a:p>
          <a:p>
            <a:endParaRPr lang="ru-RU" sz="1500" dirty="0">
              <a:latin typeface="Arial" panose="020B0500000000000000" pitchFamily="34" charset="0"/>
            </a:endParaRPr>
          </a:p>
          <a:p>
            <a:r>
              <a:rPr lang="ru-RU" sz="1500" dirty="0" smtClean="0">
                <a:latin typeface="Arial" panose="020B0500000000000000" pitchFamily="34" charset="0"/>
              </a:rPr>
              <a:t>Уровень полиграфического </a:t>
            </a:r>
            <a:r>
              <a:rPr lang="ru-RU" sz="1500" dirty="0">
                <a:latin typeface="Arial" panose="020B0500000000000000" pitchFamily="34" charset="0"/>
              </a:rPr>
              <a:t>исполнения журнала не имеет аналогов в Армении по качеству бумаги</a:t>
            </a:r>
            <a:r>
              <a:rPr lang="ru-RU" sz="1500" dirty="0" smtClean="0">
                <a:latin typeface="Arial" panose="020B0500000000000000" pitchFamily="34" charset="0"/>
              </a:rPr>
              <a:t>, печати</a:t>
            </a:r>
            <a:r>
              <a:rPr lang="ru-RU" sz="1500" dirty="0">
                <a:latin typeface="Arial" panose="020B0500000000000000" pitchFamily="34" charset="0"/>
              </a:rPr>
              <a:t>, дизайнерских и шрифтовых решений</a:t>
            </a:r>
            <a:r>
              <a:rPr lang="en-US" sz="1500" dirty="0" smtClean="0">
                <a:latin typeface="Arial" panose="020B0500000000000000" pitchFamily="34" charset="0"/>
              </a:rPr>
              <a:t>.</a:t>
            </a:r>
            <a:endParaRPr lang="ru-RU" sz="1500" dirty="0">
              <a:latin typeface="Arial" panose="020B0500000000000000" pitchFamily="34" charset="0"/>
            </a:endParaRPr>
          </a:p>
        </p:txBody>
      </p:sp>
      <p:sp>
        <p:nvSpPr>
          <p:cNvPr id="37" name="Прямоугольник 36"/>
          <p:cNvSpPr/>
          <p:nvPr/>
        </p:nvSpPr>
        <p:spPr>
          <a:xfrm>
            <a:off x="877641" y="1221329"/>
            <a:ext cx="5892217" cy="703013"/>
          </a:xfrm>
          <a:prstGeom prst="rect">
            <a:avLst/>
          </a:prstGeom>
        </p:spPr>
        <p:txBody>
          <a:bodyPr wrap="square">
            <a:spAutoFit/>
          </a:bodyPr>
          <a:lstStyle/>
          <a:p>
            <a:pPr algn="ctr"/>
            <a:r>
              <a:rPr lang="ru-RU" sz="2000" b="1" dirty="0">
                <a:latin typeface="Arial" panose="020B0500000000000000" pitchFamily="34" charset="0"/>
              </a:rPr>
              <a:t>ЖУРНАЛ «АРМЕНИЯ ТУРИСТИЧЕСКАЯ» —</a:t>
            </a:r>
            <a:br>
              <a:rPr lang="ru-RU" sz="2000" b="1" dirty="0">
                <a:latin typeface="Arial" panose="020B0500000000000000" pitchFamily="34" charset="0"/>
              </a:rPr>
            </a:br>
            <a:r>
              <a:rPr lang="ru-RU" sz="2000" b="1" dirty="0">
                <a:latin typeface="Arial" panose="020B0500000000000000" pitchFamily="34" charset="0"/>
              </a:rPr>
              <a:t>иллюстрации, полиграфия, дизайн</a:t>
            </a:r>
          </a:p>
        </p:txBody>
      </p:sp>
      <p:sp>
        <p:nvSpPr>
          <p:cNvPr id="10" name="Прямоугольник 9"/>
          <p:cNvSpPr/>
          <p:nvPr/>
        </p:nvSpPr>
        <p:spPr>
          <a:xfrm>
            <a:off x="1592967" y="8847383"/>
            <a:ext cx="4626069" cy="255904"/>
          </a:xfrm>
          <a:prstGeom prst="rect">
            <a:avLst/>
          </a:prstGeom>
        </p:spPr>
        <p:txBody>
          <a:bodyPr wrap="square">
            <a:spAutoFit/>
          </a:bodyPr>
          <a:lstStyle/>
          <a:p>
            <a:pPr algn="ctr"/>
            <a:r>
              <a:rPr lang="ru-RU" sz="1063" dirty="0"/>
              <a:t>АРМЕНИЯ ТУРИСТИЧЕСКАЯ – Журнал для туристов</a:t>
            </a:r>
            <a:r>
              <a:rPr lang="en-US" sz="1063" dirty="0"/>
              <a:t>.</a:t>
            </a:r>
            <a:endParaRPr lang="ru-RU" sz="1063" dirty="0"/>
          </a:p>
        </p:txBody>
      </p:sp>
      <p:sp>
        <p:nvSpPr>
          <p:cNvPr id="11" name="Прямоугольник 10"/>
          <p:cNvSpPr/>
          <p:nvPr/>
        </p:nvSpPr>
        <p:spPr>
          <a:xfrm>
            <a:off x="340659" y="8865156"/>
            <a:ext cx="1021976" cy="310534"/>
          </a:xfrm>
          <a:prstGeom prst="rect">
            <a:avLst/>
          </a:prstGeom>
        </p:spPr>
        <p:txBody>
          <a:bodyPr wrap="square">
            <a:spAutoFit/>
          </a:bodyPr>
          <a:lstStyle/>
          <a:p>
            <a:pPr algn="ctr"/>
            <a:r>
              <a:rPr lang="en-US" sz="1418" dirty="0">
                <a:solidFill>
                  <a:schemeClr val="bg1"/>
                </a:solidFill>
                <a:latin typeface="Arial" panose="020B0500000000000000" pitchFamily="34" charset="0"/>
              </a:rPr>
              <a:t>GATE </a:t>
            </a:r>
            <a:r>
              <a:rPr lang="ru-RU" sz="1418" dirty="0" smtClean="0">
                <a:solidFill>
                  <a:schemeClr val="bg1"/>
                </a:solidFill>
                <a:latin typeface="Arial" panose="020B0500000000000000" pitchFamily="34" charset="0"/>
              </a:rPr>
              <a:t>5</a:t>
            </a:r>
            <a:endParaRPr lang="ru-RU" sz="1418" dirty="0">
              <a:solidFill>
                <a:schemeClr val="bg1"/>
              </a:solidFill>
              <a:latin typeface="Arial" panose="020B0500000000000000" pitchFamily="34" charset="0"/>
            </a:endParaRPr>
          </a:p>
        </p:txBody>
      </p:sp>
      <p:sp>
        <p:nvSpPr>
          <p:cNvPr id="12" name="Прямоугольник 11"/>
          <p:cNvSpPr/>
          <p:nvPr/>
        </p:nvSpPr>
        <p:spPr>
          <a:xfrm>
            <a:off x="815951" y="190943"/>
            <a:ext cx="1048685" cy="338554"/>
          </a:xfrm>
          <a:prstGeom prst="rect">
            <a:avLst/>
          </a:prstGeom>
        </p:spPr>
        <p:txBody>
          <a:bodyPr wrap="none">
            <a:spAutoFit/>
          </a:bodyPr>
          <a:lstStyle/>
          <a:p>
            <a:r>
              <a:rPr lang="ru-RU" sz="1600" b="1" cap="all" dirty="0" smtClean="0">
                <a:solidFill>
                  <a:schemeClr val="bg1"/>
                </a:solidFill>
                <a:latin typeface="Arial" panose="020B0500000000000000" pitchFamily="34" charset="0"/>
              </a:rPr>
              <a:t>ДИЗАЙН</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1461819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4679950" cy="9359900"/>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2" y="-485"/>
            <a:ext cx="7445307" cy="9359900"/>
          </a:xfrm>
          <a:prstGeom prst="rect">
            <a:avLst/>
          </a:prstGeom>
        </p:spPr>
      </p:pic>
      <p:sp>
        <p:nvSpPr>
          <p:cNvPr id="10" name="Объект 2"/>
          <p:cNvSpPr>
            <a:spLocks noGrp="1"/>
          </p:cNvSpPr>
          <p:nvPr>
            <p:ph idx="1"/>
          </p:nvPr>
        </p:nvSpPr>
        <p:spPr>
          <a:xfrm>
            <a:off x="812383" y="895350"/>
            <a:ext cx="6047166" cy="7863647"/>
          </a:xfrm>
        </p:spPr>
        <p:txBody>
          <a:bodyPr>
            <a:noAutofit/>
          </a:bodyPr>
          <a:lstStyle/>
          <a:p>
            <a:pPr marL="0" indent="0">
              <a:buNone/>
            </a:pPr>
            <a:r>
              <a:rPr lang="ru-RU" sz="1500" b="1" dirty="0" smtClean="0">
                <a:latin typeface="Arial" panose="020B0500000000000000" pitchFamily="34" charset="0"/>
              </a:rPr>
              <a:t>ЗНАМЕНИТОСТИ</a:t>
            </a: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Масштабные репортажные публикации</a:t>
            </a:r>
            <a:r>
              <a:rPr lang="en-US" sz="1500" dirty="0">
                <a:latin typeface="Arial" panose="020B0500000000000000" pitchFamily="34" charset="0"/>
              </a:rPr>
              <a:t> </a:t>
            </a:r>
            <a:r>
              <a:rPr lang="ru-RU" sz="1500" dirty="0">
                <a:latin typeface="Arial" panose="020B0500000000000000" pitchFamily="34" charset="0"/>
              </a:rPr>
              <a:t>о выдающихся деятелях </a:t>
            </a:r>
            <a:r>
              <a:rPr lang="ru-RU" sz="1500" dirty="0" smtClean="0">
                <a:latin typeface="Arial" panose="020B0500000000000000" pitchFamily="34" charset="0"/>
              </a:rPr>
              <a:t>армянского происхождения, культуры и </a:t>
            </a:r>
            <a:r>
              <a:rPr lang="ru-RU" sz="1500" dirty="0">
                <a:latin typeface="Arial" panose="020B0500000000000000" pitchFamily="34" charset="0"/>
              </a:rPr>
              <a:t>общественной жизни. Отбор героев</a:t>
            </a:r>
            <a:r>
              <a:rPr lang="en-US" sz="1500" dirty="0">
                <a:latin typeface="Arial" panose="020B0500000000000000" pitchFamily="34" charset="0"/>
              </a:rPr>
              <a:t> </a:t>
            </a:r>
            <a:r>
              <a:rPr lang="ru-RU" sz="1500" dirty="0">
                <a:latin typeface="Arial" panose="020B0500000000000000" pitchFamily="34" charset="0"/>
              </a:rPr>
              <a:t>подчиняется критериям актуальности:</a:t>
            </a:r>
            <a:r>
              <a:rPr lang="en-US" sz="1500" dirty="0">
                <a:latin typeface="Arial" panose="020B0500000000000000" pitchFamily="34" charset="0"/>
              </a:rPr>
              <a:t> </a:t>
            </a:r>
            <a:r>
              <a:rPr lang="ru-RU" sz="1500" dirty="0">
                <a:latin typeface="Arial" panose="020B0500000000000000" pitchFamily="34" charset="0"/>
              </a:rPr>
              <a:t>это те люди, о которых говорит </a:t>
            </a:r>
            <a:r>
              <a:rPr lang="ru-RU" sz="1500" dirty="0" smtClean="0">
                <a:latin typeface="Arial" panose="020B0500000000000000" pitchFamily="34" charset="0"/>
              </a:rPr>
              <a:t>– или </a:t>
            </a:r>
            <a:r>
              <a:rPr lang="ru-RU" sz="1500" dirty="0">
                <a:latin typeface="Arial" panose="020B0500000000000000" pitchFamily="34" charset="0"/>
              </a:rPr>
              <a:t>вот-вот заговорит – целевая аудитория</a:t>
            </a:r>
            <a:r>
              <a:rPr lang="en-US" sz="1500" dirty="0">
                <a:latin typeface="Arial" panose="020B0500000000000000" pitchFamily="34" charset="0"/>
              </a:rPr>
              <a:t> </a:t>
            </a:r>
            <a:r>
              <a:rPr lang="ru-RU" sz="1500" dirty="0">
                <a:latin typeface="Arial" panose="020B0500000000000000" pitchFamily="34" charset="0"/>
              </a:rPr>
              <a:t>журнала.</a:t>
            </a:r>
            <a:br>
              <a:rPr lang="ru-RU" sz="1500" dirty="0">
                <a:latin typeface="Arial" panose="020B0500000000000000" pitchFamily="34" charset="0"/>
              </a:rPr>
            </a:br>
            <a:r>
              <a:rPr lang="ru-RU" sz="1500" dirty="0">
                <a:latin typeface="Arial" panose="020B0500000000000000" pitchFamily="34" charset="0"/>
              </a:rPr>
              <a:t/>
            </a:r>
            <a:br>
              <a:rPr lang="ru-RU" sz="1500" dirty="0">
                <a:latin typeface="Arial" panose="020B0500000000000000" pitchFamily="34" charset="0"/>
              </a:rPr>
            </a:br>
            <a:r>
              <a:rPr lang="ru-RU" sz="1500" b="1" dirty="0">
                <a:latin typeface="Arial" panose="020B0500000000000000" pitchFamily="34" charset="0"/>
              </a:rPr>
              <a:t>ИНТЕРВЬЮ</a:t>
            </a:r>
            <a:br>
              <a:rPr lang="ru-RU" sz="1500" b="1" dirty="0">
                <a:latin typeface="Arial" panose="020B0500000000000000" pitchFamily="34" charset="0"/>
              </a:rPr>
            </a:br>
            <a:r>
              <a:rPr lang="ru-RU" sz="1500" dirty="0">
                <a:latin typeface="Arial" panose="020B0500000000000000" pitchFamily="34" charset="0"/>
              </a:rPr>
              <a:t>Эксклюзивное интервью с героем</a:t>
            </a:r>
            <a:r>
              <a:rPr lang="en-US" sz="1500" dirty="0">
                <a:latin typeface="Arial" panose="020B0500000000000000" pitchFamily="34" charset="0"/>
              </a:rPr>
              <a:t> </a:t>
            </a:r>
            <a:r>
              <a:rPr lang="ru-RU" sz="1500" dirty="0">
                <a:latin typeface="Arial" panose="020B0500000000000000" pitchFamily="34" charset="0"/>
              </a:rPr>
              <a:t>самого обсуждаемого события месяца</a:t>
            </a:r>
            <a:r>
              <a:rPr lang="en-US" sz="1500" dirty="0">
                <a:latin typeface="Arial" panose="020B0500000000000000" pitchFamily="34" charset="0"/>
              </a:rPr>
              <a:t> </a:t>
            </a:r>
            <a:r>
              <a:rPr lang="ru-RU" sz="1500" dirty="0">
                <a:latin typeface="Arial" panose="020B0500000000000000" pitchFamily="34" charset="0"/>
              </a:rPr>
              <a:t>или экспертом, способным </a:t>
            </a:r>
            <a:r>
              <a:rPr lang="ru-RU" sz="1500" dirty="0" smtClean="0">
                <a:latin typeface="Arial" panose="020B0500000000000000" pitchFamily="34" charset="0"/>
              </a:rPr>
              <a:t>наиболее полно </a:t>
            </a:r>
            <a:r>
              <a:rPr lang="ru-RU" sz="1500" dirty="0">
                <a:latin typeface="Arial" panose="020B0500000000000000" pitchFamily="34" charset="0"/>
              </a:rPr>
              <a:t>и компетентно прокомментировать</a:t>
            </a:r>
            <a:r>
              <a:rPr lang="en-US" sz="1500" dirty="0">
                <a:latin typeface="Arial" panose="020B0500000000000000" pitchFamily="34" charset="0"/>
              </a:rPr>
              <a:t> </a:t>
            </a:r>
            <a:r>
              <a:rPr lang="ru-RU" sz="1500" dirty="0">
                <a:latin typeface="Arial" panose="020B0500000000000000" pitchFamily="34" charset="0"/>
              </a:rPr>
              <a:t>это событие</a:t>
            </a:r>
            <a:r>
              <a:rPr lang="ru-RU" sz="1500" dirty="0" smtClean="0">
                <a:latin typeface="Arial" panose="020B0500000000000000" pitchFamily="34" charset="0"/>
              </a:rPr>
              <a:t>.</a:t>
            </a:r>
            <a:br>
              <a:rPr lang="ru-RU" sz="1500" dirty="0" smtClean="0">
                <a:latin typeface="Arial" panose="020B0500000000000000" pitchFamily="34" charset="0"/>
              </a:rPr>
            </a:br>
            <a:endParaRPr lang="en-US" sz="1500" dirty="0">
              <a:latin typeface="Arial" panose="020B0500000000000000" pitchFamily="34" charset="0"/>
            </a:endParaRPr>
          </a:p>
          <a:p>
            <a:pPr marL="0" indent="0">
              <a:buNone/>
            </a:pPr>
            <a:r>
              <a:rPr lang="ru-RU" sz="1500" b="1" dirty="0" smtClean="0">
                <a:latin typeface="Arial" panose="020B0500000000000000" pitchFamily="34" charset="0"/>
              </a:rPr>
              <a:t>МЕСТА</a:t>
            </a: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Отчет о самых ярких событиях,</a:t>
            </a:r>
            <a:r>
              <a:rPr lang="en-US" sz="1500" dirty="0">
                <a:latin typeface="Arial" panose="020B0500000000000000" pitchFamily="34" charset="0"/>
              </a:rPr>
              <a:t> </a:t>
            </a:r>
            <a:r>
              <a:rPr lang="ru-RU" sz="1500" dirty="0">
                <a:latin typeface="Arial" panose="020B0500000000000000" pitchFamily="34" charset="0"/>
              </a:rPr>
              <a:t>происшедших за месяц в Армении и не только от лица их непосредственных участников</a:t>
            </a:r>
            <a:r>
              <a:rPr lang="ru-RU" sz="1500" dirty="0" smtClean="0">
                <a:latin typeface="Arial" panose="020B0500000000000000" pitchFamily="34" charset="0"/>
              </a:rPr>
              <a:t>.</a:t>
            </a:r>
            <a:br>
              <a:rPr lang="ru-RU" sz="1500" dirty="0" smtClean="0">
                <a:latin typeface="Arial" panose="020B0500000000000000" pitchFamily="34" charset="0"/>
              </a:rPr>
            </a:br>
            <a:r>
              <a:rPr lang="en-US" sz="1500" dirty="0" smtClean="0">
                <a:latin typeface="Arial" panose="020B0500000000000000" pitchFamily="34" charset="0"/>
              </a:rPr>
              <a:t> </a:t>
            </a:r>
            <a:endParaRPr lang="en-US" sz="1500" dirty="0">
              <a:latin typeface="Arial" panose="020B0500000000000000" pitchFamily="34" charset="0"/>
            </a:endParaRPr>
          </a:p>
          <a:p>
            <a:pPr marL="0" indent="0">
              <a:buNone/>
            </a:pPr>
            <a:r>
              <a:rPr lang="ru-RU" sz="1500" b="1" dirty="0" smtClean="0">
                <a:latin typeface="Arial" panose="020B0500000000000000" pitchFamily="34" charset="0"/>
              </a:rPr>
              <a:t>ФОТОИСТОРИИ</a:t>
            </a: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Визуальная история, портфолио или</a:t>
            </a:r>
            <a:r>
              <a:rPr lang="en-US" sz="1500" dirty="0">
                <a:latin typeface="Arial" panose="020B0500000000000000" pitchFamily="34" charset="0"/>
              </a:rPr>
              <a:t> </a:t>
            </a:r>
            <a:r>
              <a:rPr lang="ru-RU" sz="1500" dirty="0">
                <a:latin typeface="Arial" panose="020B0500000000000000" pitchFamily="34" charset="0"/>
              </a:rPr>
              <a:t>фоторепортаж, снятые одним из ведущих</a:t>
            </a:r>
            <a:r>
              <a:rPr lang="en-US" sz="1500" dirty="0">
                <a:latin typeface="Arial" panose="020B0500000000000000" pitchFamily="34" charset="0"/>
              </a:rPr>
              <a:t> </a:t>
            </a:r>
            <a:r>
              <a:rPr lang="ru-RU" sz="1500" dirty="0">
                <a:latin typeface="Arial" panose="020B0500000000000000" pitchFamily="34" charset="0"/>
              </a:rPr>
              <a:t>современных фотографов.</a:t>
            </a:r>
            <a:endParaRPr lang="en-US" sz="1500" dirty="0">
              <a:latin typeface="Arial" panose="020B0500000000000000" pitchFamily="34" charset="0"/>
            </a:endParaRPr>
          </a:p>
          <a:p>
            <a:pPr marL="0" indent="0">
              <a:buNone/>
            </a:pPr>
            <a:r>
              <a:rPr lang="ru-RU" sz="1500" dirty="0">
                <a:latin typeface="Arial" panose="020B0500000000000000" pitchFamily="34" charset="0"/>
              </a:rPr>
              <a:t/>
            </a:r>
            <a:br>
              <a:rPr lang="ru-RU" sz="1500" dirty="0">
                <a:latin typeface="Arial" panose="020B0500000000000000" pitchFamily="34" charset="0"/>
              </a:rPr>
            </a:br>
            <a:r>
              <a:rPr lang="ru-RU" sz="1500" b="1" dirty="0" smtClean="0">
                <a:latin typeface="Arial" panose="020B0500000000000000" pitchFamily="34" charset="0"/>
              </a:rPr>
              <a:t>ПУТЕВОДИТЕЛЬ</a:t>
            </a: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Освещение различных явлений</a:t>
            </a:r>
            <a:r>
              <a:rPr lang="en-US" sz="1500" dirty="0">
                <a:latin typeface="Arial" panose="020B0500000000000000" pitchFamily="34" charset="0"/>
              </a:rPr>
              <a:t> </a:t>
            </a:r>
            <a:r>
              <a:rPr lang="ru-RU" sz="1500" dirty="0">
                <a:latin typeface="Arial" panose="020B0500000000000000" pitchFamily="34" charset="0"/>
              </a:rPr>
              <a:t>предметного мира, окружающего</a:t>
            </a:r>
            <a:r>
              <a:rPr lang="en-US" sz="1500" dirty="0">
                <a:latin typeface="Arial" panose="020B0500000000000000" pitchFamily="34" charset="0"/>
              </a:rPr>
              <a:t> </a:t>
            </a:r>
            <a:r>
              <a:rPr lang="ru-RU" sz="1500" dirty="0">
                <a:latin typeface="Arial" panose="020B0500000000000000" pitchFamily="34" charset="0"/>
              </a:rPr>
              <a:t>современного человека, от </a:t>
            </a:r>
            <a:r>
              <a:rPr lang="ru-RU" sz="1500" dirty="0" smtClean="0">
                <a:latin typeface="Arial" panose="020B0500000000000000" pitchFamily="34" charset="0"/>
              </a:rPr>
              <a:t>достопримечательностей,</a:t>
            </a:r>
            <a:r>
              <a:rPr lang="en-US" sz="1500" dirty="0" smtClean="0">
                <a:latin typeface="Arial" panose="020B0500000000000000" pitchFamily="34" charset="0"/>
              </a:rPr>
              <a:t> </a:t>
            </a:r>
            <a:r>
              <a:rPr lang="ru-RU" sz="1500" dirty="0" smtClean="0">
                <a:latin typeface="Arial" panose="020B0500000000000000" pitchFamily="34" charset="0"/>
              </a:rPr>
              <a:t>до художественных артефактов </a:t>
            </a:r>
            <a:r>
              <a:rPr lang="ru-RU" sz="1500" dirty="0">
                <a:latin typeface="Arial" panose="020B0500000000000000" pitchFamily="34" charset="0"/>
              </a:rPr>
              <a:t>и архитектурной среды.</a:t>
            </a:r>
            <a:endParaRPr lang="en-US" sz="1500" dirty="0">
              <a:latin typeface="Arial" panose="020B0500000000000000" pitchFamily="34" charset="0"/>
            </a:endParaRPr>
          </a:p>
          <a:p>
            <a:pPr marL="0" indent="0">
              <a:buNone/>
            </a:pPr>
            <a:r>
              <a:rPr lang="ru-RU" sz="1500" dirty="0">
                <a:latin typeface="Arial" panose="020B0500000000000000" pitchFamily="34" charset="0"/>
              </a:rPr>
              <a:t/>
            </a:r>
            <a:br>
              <a:rPr lang="ru-RU" sz="1500" dirty="0">
                <a:latin typeface="Arial" panose="020B0500000000000000" pitchFamily="34" charset="0"/>
              </a:rPr>
            </a:br>
            <a:r>
              <a:rPr lang="ru-RU" sz="1500" b="1" dirty="0" smtClean="0">
                <a:latin typeface="Arial" panose="020B0500000000000000" pitchFamily="34" charset="0"/>
              </a:rPr>
              <a:t>КУЛЬТУРА</a:t>
            </a:r>
            <a:r>
              <a:rPr lang="ru-RU" sz="1500" b="1" dirty="0">
                <a:latin typeface="Arial" panose="020B0500000000000000" pitchFamily="34" charset="0"/>
              </a:rPr>
              <a:t/>
            </a:r>
            <a:br>
              <a:rPr lang="ru-RU" sz="1500" b="1" dirty="0">
                <a:latin typeface="Arial" panose="020B0500000000000000" pitchFamily="34" charset="0"/>
              </a:rPr>
            </a:br>
            <a:r>
              <a:rPr lang="ru-RU" sz="1500" dirty="0">
                <a:latin typeface="Arial" panose="020B0500000000000000" pitchFamily="34" charset="0"/>
              </a:rPr>
              <a:t>Публикации отрывков из еще</a:t>
            </a:r>
            <a:r>
              <a:rPr lang="en-US" sz="1500" dirty="0">
                <a:latin typeface="Arial" panose="020B0500000000000000" pitchFamily="34" charset="0"/>
              </a:rPr>
              <a:t> </a:t>
            </a:r>
            <a:r>
              <a:rPr lang="ru-RU" sz="1500" dirty="0">
                <a:latin typeface="Arial" panose="020B0500000000000000" pitchFamily="34" charset="0"/>
              </a:rPr>
              <a:t>не опубликованных произведений</a:t>
            </a:r>
            <a:r>
              <a:rPr lang="en-US" sz="1500" dirty="0">
                <a:latin typeface="Arial" panose="020B0500000000000000" pitchFamily="34" charset="0"/>
              </a:rPr>
              <a:t> </a:t>
            </a:r>
            <a:r>
              <a:rPr lang="ru-RU" sz="1500" dirty="0">
                <a:latin typeface="Arial" panose="020B0500000000000000" pitchFamily="34" charset="0"/>
              </a:rPr>
              <a:t>известных зарубежных и </a:t>
            </a:r>
            <a:r>
              <a:rPr lang="ru-RU" sz="1500" dirty="0" smtClean="0">
                <a:latin typeface="Arial" panose="020B0500000000000000" pitchFamily="34" charset="0"/>
              </a:rPr>
              <a:t>отечественных авторов </a:t>
            </a:r>
            <a:r>
              <a:rPr lang="ru-RU" sz="1500" dirty="0">
                <a:latin typeface="Arial" panose="020B0500000000000000" pitchFamily="34" charset="0"/>
              </a:rPr>
              <a:t>или целых литературных</a:t>
            </a:r>
            <a:r>
              <a:rPr lang="en-US" sz="1500" dirty="0">
                <a:latin typeface="Arial" panose="020B0500000000000000" pitchFamily="34" charset="0"/>
              </a:rPr>
              <a:t> </a:t>
            </a:r>
            <a:r>
              <a:rPr lang="ru-RU" sz="1500" dirty="0">
                <a:latin typeface="Arial" panose="020B0500000000000000" pitchFamily="34" charset="0"/>
              </a:rPr>
              <a:t>произведений, написанных специально</a:t>
            </a:r>
            <a:r>
              <a:rPr lang="en-US" sz="1500" dirty="0">
                <a:latin typeface="Arial" panose="020B0500000000000000" pitchFamily="34" charset="0"/>
              </a:rPr>
              <a:t> </a:t>
            </a:r>
            <a:r>
              <a:rPr lang="ru-RU" sz="1500" dirty="0">
                <a:latin typeface="Arial" panose="020B0500000000000000" pitchFamily="34" charset="0"/>
              </a:rPr>
              <a:t>для журнала «АТ» </a:t>
            </a:r>
            <a:br>
              <a:rPr lang="ru-RU" sz="1500" dirty="0">
                <a:latin typeface="Arial" panose="020B0500000000000000" pitchFamily="34" charset="0"/>
              </a:rPr>
            </a:br>
            <a:endParaRPr lang="ru-RU" sz="1500" dirty="0">
              <a:latin typeface="Arial" panose="020B0500000000000000" pitchFamily="34" charset="0"/>
            </a:endParaRPr>
          </a:p>
        </p:txBody>
      </p:sp>
      <p:sp>
        <p:nvSpPr>
          <p:cNvPr id="12" name="Прямоугольник 11"/>
          <p:cNvSpPr/>
          <p:nvPr/>
        </p:nvSpPr>
        <p:spPr>
          <a:xfrm>
            <a:off x="1541417" y="8838050"/>
            <a:ext cx="4412755" cy="255904"/>
          </a:xfrm>
          <a:prstGeom prst="rect">
            <a:avLst/>
          </a:prstGeom>
        </p:spPr>
        <p:txBody>
          <a:bodyPr wrap="square">
            <a:spAutoFit/>
          </a:bodyPr>
          <a:lstStyle/>
          <a:p>
            <a:pPr algn="ctr"/>
            <a:r>
              <a:rPr lang="ru-RU" sz="1063" dirty="0"/>
              <a:t>Ищите нас в Интернете по адресу </a:t>
            </a:r>
            <a:r>
              <a:rPr lang="ru-RU" sz="1063" dirty="0">
                <a:solidFill>
                  <a:srgbClr val="00B0F0"/>
                </a:solidFill>
                <a:hlinkClick r:id="rId5"/>
              </a:rPr>
              <a:t>www.armenia</a:t>
            </a:r>
            <a:r>
              <a:rPr lang="en-US" sz="1063" dirty="0">
                <a:solidFill>
                  <a:srgbClr val="00B0F0"/>
                </a:solidFill>
                <a:hlinkClick r:id="rId5"/>
              </a:rPr>
              <a:t>tourism</a:t>
            </a:r>
            <a:r>
              <a:rPr lang="ru-RU" sz="1063" dirty="0">
                <a:solidFill>
                  <a:srgbClr val="00B0F0"/>
                </a:solidFill>
                <a:hlinkClick r:id="rId5"/>
              </a:rPr>
              <a:t>.</a:t>
            </a:r>
            <a:r>
              <a:rPr lang="ru-RU" sz="1063" dirty="0" err="1">
                <a:solidFill>
                  <a:srgbClr val="00B0F0"/>
                </a:solidFill>
                <a:hlinkClick r:id="rId5"/>
              </a:rPr>
              <a:t>ru</a:t>
            </a:r>
            <a:r>
              <a:rPr lang="en-US" sz="1063" dirty="0">
                <a:solidFill>
                  <a:srgbClr val="00B0F0"/>
                </a:solidFill>
              </a:rPr>
              <a:t> </a:t>
            </a:r>
            <a:r>
              <a:rPr lang="ru-RU" sz="1063" dirty="0">
                <a:solidFill>
                  <a:srgbClr val="00B0F0"/>
                </a:solidFill>
              </a:rPr>
              <a:t> </a:t>
            </a:r>
            <a:endParaRPr lang="ru-RU" sz="1063" dirty="0"/>
          </a:p>
        </p:txBody>
      </p:sp>
      <p:sp>
        <p:nvSpPr>
          <p:cNvPr id="13" name="Прямоугольник 12"/>
          <p:cNvSpPr/>
          <p:nvPr/>
        </p:nvSpPr>
        <p:spPr>
          <a:xfrm>
            <a:off x="6492047" y="8813967"/>
            <a:ext cx="562922" cy="310534"/>
          </a:xfrm>
          <a:prstGeom prst="rect">
            <a:avLst/>
          </a:prstGeom>
        </p:spPr>
        <p:txBody>
          <a:bodyPr wrap="square">
            <a:spAutoFit/>
          </a:bodyPr>
          <a:lstStyle/>
          <a:p>
            <a:pPr algn="ctr"/>
            <a:r>
              <a:rPr lang="ru-RU" sz="1418" dirty="0" smtClean="0">
                <a:latin typeface="Arial" panose="020B0500000000000000" pitchFamily="34" charset="0"/>
              </a:rPr>
              <a:t>6</a:t>
            </a:r>
            <a:endParaRPr lang="ru-RU" sz="1418" dirty="0">
              <a:latin typeface="Arial" panose="020B0500000000000000" pitchFamily="34" charset="0"/>
            </a:endParaRPr>
          </a:p>
        </p:txBody>
      </p:sp>
      <p:sp>
        <p:nvSpPr>
          <p:cNvPr id="14" name="Прямоугольник 13"/>
          <p:cNvSpPr/>
          <p:nvPr/>
        </p:nvSpPr>
        <p:spPr>
          <a:xfrm>
            <a:off x="4399747" y="193033"/>
            <a:ext cx="2853667" cy="338554"/>
          </a:xfrm>
          <a:prstGeom prst="rect">
            <a:avLst/>
          </a:prstGeom>
        </p:spPr>
        <p:txBody>
          <a:bodyPr wrap="square">
            <a:spAutoFit/>
          </a:bodyPr>
          <a:lstStyle/>
          <a:p>
            <a:r>
              <a:rPr lang="ru-RU" sz="1600" b="1" cap="all" dirty="0" smtClean="0">
                <a:solidFill>
                  <a:schemeClr val="bg1"/>
                </a:solidFill>
                <a:latin typeface="Arial" panose="020B0500000000000000" pitchFamily="34" charset="0"/>
              </a:rPr>
              <a:t>РУБРИКИ</a:t>
            </a:r>
            <a:endParaRPr lang="ru-RU" sz="1600" b="1" dirty="0">
              <a:solidFill>
                <a:schemeClr val="bg1"/>
              </a:solidFill>
              <a:latin typeface="Arial" panose="020B0500000000000000" pitchFamily="34" charset="0"/>
            </a:endParaRPr>
          </a:p>
        </p:txBody>
      </p:sp>
    </p:spTree>
    <p:extLst>
      <p:ext uri="{BB962C8B-B14F-4D97-AF65-F5344CB8AC3E}">
        <p14:creationId xmlns:p14="http://schemas.microsoft.com/office/powerpoint/2010/main" val="3361543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981</TotalTime>
  <Words>772</Words>
  <Application>Microsoft Office PowerPoint</Application>
  <PresentationFormat>Произвольный</PresentationFormat>
  <Paragraphs>219</Paragraphs>
  <Slides>18</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Ованес Хачатрян</dc:creator>
  <cp:lastModifiedBy>Алексей Антоноф</cp:lastModifiedBy>
  <cp:revision>234</cp:revision>
  <dcterms:created xsi:type="dcterms:W3CDTF">2015-10-31T22:56:29Z</dcterms:created>
  <dcterms:modified xsi:type="dcterms:W3CDTF">2021-04-14T17:02:04Z</dcterms:modified>
</cp:coreProperties>
</file>